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7" r:id="rId9"/>
    <p:sldId id="266" r:id="rId10"/>
    <p:sldId id="268" r:id="rId11"/>
  </p:sldIdLst>
  <p:sldSz cx="16256000" cy="9144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>
      <p:cViewPr varScale="1">
        <p:scale>
          <a:sx n="67" d="100"/>
          <a:sy n="67" d="100"/>
        </p:scale>
        <p:origin x="561" y="54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7333" y="1403649"/>
            <a:ext cx="14630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l-NL" altLang="nl-NL"/>
              <a:t>Klik om de stijl te bewerken</a:t>
            </a:r>
            <a:endParaRPr lang="en-US" altLang="nl-N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77333" y="2216451"/>
            <a:ext cx="14630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l-NL" alt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159134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volg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 noChangeArrowheads="1"/>
          </p:cNvSpPr>
          <p:nvPr>
            <p:ph type="title"/>
          </p:nvPr>
        </p:nvSpPr>
        <p:spPr bwMode="auto">
          <a:xfrm>
            <a:off x="677333" y="1403649"/>
            <a:ext cx="14630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l-NL" altLang="nl-NL"/>
              <a:t>Klik om de stijl te bewerken</a:t>
            </a:r>
            <a:endParaRPr lang="en-US" altLang="nl-NL" dirty="0"/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677333" y="2216451"/>
            <a:ext cx="14630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l-NL" alt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24176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7333" y="1373642"/>
            <a:ext cx="14630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l-NL" altLang="nl-NL" dirty="0"/>
              <a:t>Koptekst </a:t>
            </a:r>
            <a:r>
              <a:rPr lang="nl-NL" altLang="nl-NL" dirty="0" err="1"/>
              <a:t>Calibri</a:t>
            </a:r>
            <a:r>
              <a:rPr lang="nl-NL" altLang="nl-NL" dirty="0"/>
              <a:t> vet 24 </a:t>
            </a:r>
            <a:r>
              <a:rPr lang="nl-NL" altLang="nl-NL" dirty="0" err="1"/>
              <a:t>pt</a:t>
            </a:r>
            <a:endParaRPr lang="en-US" altLang="nl-NL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3" y="2186444"/>
            <a:ext cx="14630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l-NL" altLang="nl-NL"/>
              <a:t>Tekst Calibri normaal 18 pt</a:t>
            </a:r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73943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</a:defRPr>
      </a:lvl5pPr>
      <a:lvl6pPr marL="60957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</a:defRPr>
      </a:lvl6pPr>
      <a:lvl7pPr marL="1219139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</a:defRPr>
      </a:lvl7pPr>
      <a:lvl8pPr marL="1828709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</a:defRPr>
      </a:lvl8pPr>
      <a:lvl9pPr marL="2438278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457177" indent="-457177" algn="l" rtl="0" eaLnBrk="1" fontAlgn="base" hangingPunct="1">
        <a:spcBef>
          <a:spcPct val="2000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990551" indent="-380982" algn="l" rtl="0" eaLnBrk="1" fontAlgn="base" hangingPunct="1">
        <a:spcBef>
          <a:spcPct val="20000"/>
        </a:spcBef>
        <a:spcAft>
          <a:spcPct val="0"/>
        </a:spcAft>
        <a:buChar char="–"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523923" indent="-304784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2133493" indent="-304784" algn="l" rtl="0" eaLnBrk="1" fontAlgn="base" hangingPunct="1">
        <a:spcBef>
          <a:spcPct val="20000"/>
        </a:spcBef>
        <a:spcAft>
          <a:spcPct val="0"/>
        </a:spcAft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743063" indent="-304784" algn="l" rtl="0" eaLnBrk="1" fontAlgn="base" hangingPunct="1">
        <a:spcBef>
          <a:spcPct val="20000"/>
        </a:spcBef>
        <a:spcAft>
          <a:spcPct val="0"/>
        </a:spcAft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3352632" indent="-304784" algn="l" defTabSz="1219139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1219139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indent="-304784" algn="l" defTabSz="1219139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1219139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39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7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ierzonder.nl/correctlftenboot.html" TargetMode="External"/><Relationship Id="rId3" Type="http://schemas.openxmlformats.org/officeDocument/2006/relationships/hyperlink" Target="https://knrb.nl/wat-doen-we/regels-en-beleid/wedstrijdreglementen/" TargetMode="External"/><Relationship Id="rId7" Type="http://schemas.openxmlformats.org/officeDocument/2006/relationships/hyperlink" Target="mailto:kamprechtercommissie@knrb.nl" TargetMode="External"/><Relationship Id="rId2" Type="http://schemas.openxmlformats.org/officeDocument/2006/relationships/hyperlink" Target="https://knrb.nl/voor-evenemente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ommissiewedstrijden@knrb.nl" TargetMode="External"/><Relationship Id="rId5" Type="http://schemas.openxmlformats.org/officeDocument/2006/relationships/hyperlink" Target="inschrijvingen.knrb.nl" TargetMode="External"/><Relationship Id="rId4" Type="http://schemas.openxmlformats.org/officeDocument/2006/relationships/hyperlink" Target="wedstrijden.knrb.nl" TargetMode="External"/><Relationship Id="rId9" Type="http://schemas.openxmlformats.org/officeDocument/2006/relationships/hyperlink" Target="mailto:laurens.vancampen@gmail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77333" y="1403649"/>
            <a:ext cx="14630400" cy="3785652"/>
          </a:xfrm>
        </p:spPr>
        <p:txBody>
          <a:bodyPr/>
          <a:lstStyle/>
          <a:p>
            <a:pPr algn="ctr"/>
            <a:r>
              <a:rPr lang="nl-NL" sz="12000" dirty="0" smtClean="0"/>
              <a:t>Hoe organiseer je een roeiwedstrijd?</a:t>
            </a:r>
            <a:endParaRPr lang="nl-NL" sz="120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677333" y="5724128"/>
            <a:ext cx="14630400" cy="2123658"/>
          </a:xfrm>
        </p:spPr>
        <p:txBody>
          <a:bodyPr/>
          <a:lstStyle/>
          <a:p>
            <a:pPr algn="ctr"/>
            <a:r>
              <a:rPr lang="nl-NL" sz="6000" dirty="0" smtClean="0"/>
              <a:t>Workshop Roeicongres 2017</a:t>
            </a:r>
          </a:p>
          <a:p>
            <a:pPr algn="ctr"/>
            <a:r>
              <a:rPr lang="nl-NL" sz="6000" i="1" dirty="0" smtClean="0"/>
              <a:t>Laurens van Campen</a:t>
            </a:r>
            <a:endParaRPr lang="nl-NL" sz="6000" i="1" dirty="0"/>
          </a:p>
        </p:txBody>
      </p:sp>
    </p:spTree>
    <p:extLst>
      <p:ext uri="{BB962C8B-B14F-4D97-AF65-F5344CB8AC3E}">
        <p14:creationId xmlns:p14="http://schemas.microsoft.com/office/powerpoint/2010/main" val="252042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1403649"/>
            <a:ext cx="14630400" cy="1015663"/>
          </a:xfrm>
        </p:spPr>
        <p:txBody>
          <a:bodyPr/>
          <a:lstStyle/>
          <a:p>
            <a:r>
              <a:rPr lang="nl-NL" sz="6000" dirty="0" smtClean="0"/>
              <a:t>Afvinklijstje</a:t>
            </a:r>
            <a:endParaRPr lang="nl-NL" sz="6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2339752"/>
            <a:ext cx="14630400" cy="553997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sz="3000" dirty="0" err="1" smtClean="0"/>
              <a:t>Portfoons</a:t>
            </a:r>
            <a:endParaRPr lang="nl-NL" sz="3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sz="3000" dirty="0" smtClean="0"/>
              <a:t>Blikken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3000" dirty="0" smtClean="0"/>
              <a:t>Tijdwaarneming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3000" dirty="0" smtClean="0"/>
              <a:t>Inschrijfadministratie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3000" dirty="0" smtClean="0"/>
              <a:t>Verkeersregels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3000" dirty="0"/>
              <a:t>Catering vrijwilligers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3000" dirty="0" smtClean="0"/>
              <a:t>Website met </a:t>
            </a:r>
            <a:r>
              <a:rPr lang="nl-NL" sz="3000" dirty="0" smtClean="0"/>
              <a:t>informatie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3000" dirty="0" smtClean="0"/>
              <a:t>Stremming vaarwater?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3000" dirty="0" smtClean="0"/>
              <a:t>Informeren buurt / andere gebruikers vaarwater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3000" dirty="0" smtClean="0"/>
              <a:t>EHBO / Reddingsbrigade?</a:t>
            </a:r>
            <a:endParaRPr lang="nl-NL" sz="3000" dirty="0"/>
          </a:p>
        </p:txBody>
      </p:sp>
    </p:spTree>
    <p:extLst>
      <p:ext uri="{BB962C8B-B14F-4D97-AF65-F5344CB8AC3E}">
        <p14:creationId xmlns:p14="http://schemas.microsoft.com/office/powerpoint/2010/main" val="419737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1403649"/>
            <a:ext cx="14630400" cy="1015663"/>
          </a:xfrm>
        </p:spPr>
        <p:txBody>
          <a:bodyPr/>
          <a:lstStyle/>
          <a:p>
            <a:r>
              <a:rPr lang="nl-NL" sz="6000" dirty="0" smtClean="0"/>
              <a:t>Voorstelrondje</a:t>
            </a:r>
            <a:endParaRPr lang="nl-NL" sz="6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2987824"/>
            <a:ext cx="14630400" cy="1015663"/>
          </a:xfrm>
        </p:spPr>
        <p:txBody>
          <a:bodyPr/>
          <a:lstStyle/>
          <a:p>
            <a:r>
              <a:rPr lang="nl-NL" sz="6000" dirty="0" smtClean="0"/>
              <a:t>Wie ben je en waarom zit je hier?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189917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1403649"/>
            <a:ext cx="14630400" cy="1015663"/>
          </a:xfrm>
        </p:spPr>
        <p:txBody>
          <a:bodyPr/>
          <a:lstStyle/>
          <a:p>
            <a:r>
              <a:rPr lang="nl-NL" sz="6000" dirty="0" smtClean="0"/>
              <a:t>Waarom organiseer je een roeiwedstrijd?</a:t>
            </a:r>
            <a:endParaRPr lang="nl-NL" sz="6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2407686"/>
            <a:ext cx="14630400" cy="612475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Leden van je vereniging een uitdaging geven op sportief vlak – zorgen dat leden kunnen zien waar ze staan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Verbinding vormen tussen leden en de vereniging / </a:t>
            </a:r>
            <a:r>
              <a:rPr lang="nl-NL" sz="2800" dirty="0" smtClean="0"/>
              <a:t>De </a:t>
            </a:r>
            <a:r>
              <a:rPr lang="nl-NL" sz="2800" dirty="0" smtClean="0"/>
              <a:t>leden van je vereniging actief </a:t>
            </a:r>
            <a:r>
              <a:rPr lang="nl-NL" sz="2800" dirty="0" smtClean="0"/>
              <a:t>houden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Verbinding houden met andere verenigingen</a:t>
            </a:r>
            <a:endParaRPr lang="nl-NL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Wat terug doen voor roeiend Nederland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Geld ophalen voor je vereniging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Een visitekaartje afgeven van je </a:t>
            </a:r>
            <a:r>
              <a:rPr lang="nl-NL" sz="2800" dirty="0" smtClean="0"/>
              <a:t>vereniging naar de wijk/buurt/stad/roeiend Nederland</a:t>
            </a:r>
            <a:endParaRPr lang="nl-NL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Gewoon, omdat je het leuk vindt om te </a:t>
            </a:r>
            <a:r>
              <a:rPr lang="nl-NL" sz="2800" dirty="0" smtClean="0"/>
              <a:t>organiseren / ergens je eigen draai aan kunnen geven</a:t>
            </a:r>
            <a:endParaRPr lang="nl-NL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Om een specifieke doelgroep te </a:t>
            </a:r>
            <a:r>
              <a:rPr lang="nl-NL" sz="2800" dirty="0" smtClean="0"/>
              <a:t>bedienen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Erfgoed behouden</a:t>
            </a:r>
            <a:endParaRPr lang="nl-NL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0348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1403649"/>
            <a:ext cx="14630400" cy="1015663"/>
          </a:xfrm>
        </p:spPr>
        <p:txBody>
          <a:bodyPr/>
          <a:lstStyle/>
          <a:p>
            <a:r>
              <a:rPr lang="nl-NL" sz="6000" dirty="0" smtClean="0"/>
              <a:t>Soorten wedstrijden</a:t>
            </a:r>
            <a:endParaRPr lang="nl-NL" sz="6000" dirty="0"/>
          </a:p>
        </p:txBody>
      </p:sp>
      <p:cxnSp>
        <p:nvCxnSpPr>
          <p:cNvPr id="5" name="Rechte verbindingslijn 4"/>
          <p:cNvCxnSpPr/>
          <p:nvPr/>
        </p:nvCxnSpPr>
        <p:spPr bwMode="auto">
          <a:xfrm>
            <a:off x="1719288" y="2627784"/>
            <a:ext cx="0" cy="5040560"/>
          </a:xfrm>
          <a:prstGeom prst="line">
            <a:avLst/>
          </a:prstGeom>
          <a:ln w="38100"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 bwMode="auto">
          <a:xfrm>
            <a:off x="15616832" y="2627784"/>
            <a:ext cx="0" cy="5040560"/>
          </a:xfrm>
          <a:prstGeom prst="line">
            <a:avLst/>
          </a:prstGeom>
          <a:ln w="38100"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 bwMode="auto">
          <a:xfrm>
            <a:off x="10984318" y="2627784"/>
            <a:ext cx="0" cy="5040560"/>
          </a:xfrm>
          <a:prstGeom prst="line">
            <a:avLst/>
          </a:prstGeom>
          <a:ln w="38100"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 bwMode="auto">
          <a:xfrm>
            <a:off x="6351803" y="2627784"/>
            <a:ext cx="0" cy="5040560"/>
          </a:xfrm>
          <a:prstGeom prst="line">
            <a:avLst/>
          </a:prstGeom>
          <a:ln w="38100"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 bwMode="auto">
          <a:xfrm>
            <a:off x="999208" y="2627784"/>
            <a:ext cx="14617624" cy="0"/>
          </a:xfrm>
          <a:prstGeom prst="line">
            <a:avLst/>
          </a:prstGeom>
          <a:ln w="38100"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 bwMode="auto">
          <a:xfrm>
            <a:off x="999208" y="4860032"/>
            <a:ext cx="14617624" cy="0"/>
          </a:xfrm>
          <a:prstGeom prst="line">
            <a:avLst/>
          </a:prstGeom>
          <a:ln w="38100"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 bwMode="auto">
          <a:xfrm>
            <a:off x="999208" y="7092280"/>
            <a:ext cx="14617624" cy="0"/>
          </a:xfrm>
          <a:prstGeom prst="line">
            <a:avLst/>
          </a:prstGeom>
          <a:ln w="38100"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2151336" y="7308304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tijdwedstrijden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6831856" y="7308304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meerkampen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11392363" y="7308304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b</a:t>
            </a:r>
            <a:r>
              <a:rPr lang="nl-NL" dirty="0" smtClean="0"/>
              <a:t>oord-aan-boord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 rot="16200000">
            <a:off x="243126" y="5745322"/>
            <a:ext cx="2232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niet-nationaal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 rot="16200000">
            <a:off x="243126" y="3500200"/>
            <a:ext cx="2232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nationaal</a:t>
            </a:r>
            <a:endParaRPr lang="nl-NL" dirty="0"/>
          </a:p>
        </p:txBody>
      </p:sp>
      <p:sp>
        <p:nvSpPr>
          <p:cNvPr id="25" name="Rechthoek 24"/>
          <p:cNvSpPr/>
          <p:nvPr/>
        </p:nvSpPr>
        <p:spPr bwMode="auto">
          <a:xfrm>
            <a:off x="12736512" y="2843808"/>
            <a:ext cx="2760307" cy="1656184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Klasserende wedstrijden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2079328" y="277180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0" i="1" dirty="0" err="1" smtClean="0"/>
              <a:t>WinterWedstrijden</a:t>
            </a:r>
            <a:endParaRPr lang="nl-NL" b="0" i="1" dirty="0"/>
          </a:p>
        </p:txBody>
      </p:sp>
      <p:sp>
        <p:nvSpPr>
          <p:cNvPr id="27" name="Tekstvak 26"/>
          <p:cNvSpPr txBox="1"/>
          <p:nvPr/>
        </p:nvSpPr>
        <p:spPr>
          <a:xfrm>
            <a:off x="2077790" y="367190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0" i="1" dirty="0" smtClean="0"/>
              <a:t>Hel van het Noorden</a:t>
            </a:r>
            <a:endParaRPr lang="nl-NL" b="0" i="1" dirty="0"/>
          </a:p>
        </p:txBody>
      </p:sp>
      <p:sp>
        <p:nvSpPr>
          <p:cNvPr id="28" name="Tekstvak 27"/>
          <p:cNvSpPr txBox="1"/>
          <p:nvPr/>
        </p:nvSpPr>
        <p:spPr>
          <a:xfrm>
            <a:off x="1998128" y="5124835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0" i="1" dirty="0" smtClean="0"/>
              <a:t>Marathons</a:t>
            </a:r>
            <a:endParaRPr lang="nl-NL" b="0" i="1" dirty="0"/>
          </a:p>
        </p:txBody>
      </p:sp>
      <p:sp>
        <p:nvSpPr>
          <p:cNvPr id="29" name="Tekstvak 28"/>
          <p:cNvSpPr txBox="1"/>
          <p:nvPr/>
        </p:nvSpPr>
        <p:spPr>
          <a:xfrm>
            <a:off x="1998128" y="5762401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0" i="1" dirty="0" err="1" smtClean="0"/>
              <a:t>Gyas</a:t>
            </a:r>
            <a:r>
              <a:rPr lang="nl-NL" b="0" i="1" dirty="0" smtClean="0"/>
              <a:t>-Hunze race</a:t>
            </a:r>
            <a:endParaRPr lang="nl-NL" b="0" i="1" dirty="0"/>
          </a:p>
        </p:txBody>
      </p:sp>
      <p:sp>
        <p:nvSpPr>
          <p:cNvPr id="30" name="Tekstvak 29"/>
          <p:cNvSpPr txBox="1"/>
          <p:nvPr/>
        </p:nvSpPr>
        <p:spPr>
          <a:xfrm>
            <a:off x="1966967" y="6414592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0" i="1" dirty="0" smtClean="0"/>
              <a:t>AA Race</a:t>
            </a:r>
            <a:endParaRPr lang="nl-NL" b="0" i="1" dirty="0"/>
          </a:p>
        </p:txBody>
      </p:sp>
      <p:sp>
        <p:nvSpPr>
          <p:cNvPr id="31" name="Tekstvak 30"/>
          <p:cNvSpPr txBox="1"/>
          <p:nvPr/>
        </p:nvSpPr>
        <p:spPr>
          <a:xfrm>
            <a:off x="7134916" y="3073769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0" i="1" dirty="0" smtClean="0"/>
              <a:t>Heineken Roeivierkamp</a:t>
            </a:r>
            <a:endParaRPr lang="nl-NL" b="0" i="1" dirty="0"/>
          </a:p>
        </p:txBody>
      </p:sp>
      <p:sp>
        <p:nvSpPr>
          <p:cNvPr id="32" name="Tekstvak 31"/>
          <p:cNvSpPr txBox="1"/>
          <p:nvPr/>
        </p:nvSpPr>
        <p:spPr>
          <a:xfrm>
            <a:off x="6912260" y="5266582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0" i="1" dirty="0" err="1" smtClean="0"/>
              <a:t>Asopos</a:t>
            </a:r>
            <a:r>
              <a:rPr lang="nl-NL" b="0" i="1" dirty="0" smtClean="0"/>
              <a:t> Driekamp</a:t>
            </a:r>
            <a:endParaRPr lang="nl-NL" b="0" i="1" dirty="0"/>
          </a:p>
        </p:txBody>
      </p:sp>
      <p:sp>
        <p:nvSpPr>
          <p:cNvPr id="33" name="Tekstvak 32"/>
          <p:cNvSpPr txBox="1"/>
          <p:nvPr/>
        </p:nvSpPr>
        <p:spPr>
          <a:xfrm>
            <a:off x="11752403" y="5615745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0" i="1" dirty="0" smtClean="0"/>
              <a:t>NOOC Opening</a:t>
            </a:r>
          </a:p>
          <a:p>
            <a:r>
              <a:rPr lang="nl-NL" b="0" i="1" dirty="0" err="1" smtClean="0"/>
              <a:t>Skoll</a:t>
            </a:r>
            <a:r>
              <a:rPr lang="nl-NL" b="0" i="1" dirty="0" smtClean="0"/>
              <a:t> Cup</a:t>
            </a:r>
          </a:p>
          <a:p>
            <a:endParaRPr lang="nl-NL" b="0" i="1" dirty="0"/>
          </a:p>
        </p:txBody>
      </p:sp>
      <p:sp>
        <p:nvSpPr>
          <p:cNvPr id="34" name="Tekstvak 33"/>
          <p:cNvSpPr txBox="1"/>
          <p:nvPr/>
        </p:nvSpPr>
        <p:spPr>
          <a:xfrm>
            <a:off x="12821939" y="3182361"/>
            <a:ext cx="3456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0" i="1" dirty="0" err="1" smtClean="0"/>
              <a:t>Hollandia</a:t>
            </a:r>
            <a:r>
              <a:rPr lang="nl-NL" b="0" i="1" dirty="0" smtClean="0"/>
              <a:t>, Damen, Westelijke, ZRB, ARB, NSRF, Varsity</a:t>
            </a:r>
          </a:p>
          <a:p>
            <a:endParaRPr lang="nl-NL" b="0" i="1" dirty="0"/>
          </a:p>
        </p:txBody>
      </p:sp>
      <p:sp>
        <p:nvSpPr>
          <p:cNvPr id="35" name="Tekstvak 34"/>
          <p:cNvSpPr txBox="1"/>
          <p:nvPr/>
        </p:nvSpPr>
        <p:spPr>
          <a:xfrm>
            <a:off x="10999250" y="4006245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0" i="1" dirty="0" err="1" smtClean="0"/>
              <a:t>Thetis</a:t>
            </a:r>
            <a:r>
              <a:rPr lang="nl-NL" b="0" i="1" dirty="0" smtClean="0"/>
              <a:t> Sprint</a:t>
            </a:r>
          </a:p>
          <a:p>
            <a:r>
              <a:rPr lang="nl-NL" b="0" i="1" dirty="0" smtClean="0"/>
              <a:t>Argo Sprint</a:t>
            </a:r>
          </a:p>
          <a:p>
            <a:endParaRPr lang="nl-NL" b="0" i="1" dirty="0"/>
          </a:p>
        </p:txBody>
      </p:sp>
      <p:sp>
        <p:nvSpPr>
          <p:cNvPr id="36" name="Tekstvak 35"/>
          <p:cNvSpPr txBox="1"/>
          <p:nvPr/>
        </p:nvSpPr>
        <p:spPr>
          <a:xfrm rot="20202501">
            <a:off x="3403812" y="4220366"/>
            <a:ext cx="113052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000" dirty="0" smtClean="0">
                <a:solidFill>
                  <a:srgbClr val="FF0000"/>
                </a:solidFill>
              </a:rPr>
              <a:t>Er zijn ook andere wedstrijdconcepten te bedenken, bijvoorbeeld met keerboei </a:t>
            </a:r>
            <a:endParaRPr lang="nl-NL" sz="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73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1403649"/>
            <a:ext cx="14630400" cy="1015663"/>
          </a:xfrm>
        </p:spPr>
        <p:txBody>
          <a:bodyPr/>
          <a:lstStyle/>
          <a:p>
            <a:r>
              <a:rPr lang="nl-NL" sz="6000" dirty="0" smtClean="0"/>
              <a:t>Scenario’s</a:t>
            </a:r>
            <a:endParaRPr lang="nl-NL" sz="6000" dirty="0"/>
          </a:p>
        </p:txBody>
      </p:sp>
      <p:cxnSp>
        <p:nvCxnSpPr>
          <p:cNvPr id="8" name="Rechte verbindingslijn 7"/>
          <p:cNvCxnSpPr/>
          <p:nvPr/>
        </p:nvCxnSpPr>
        <p:spPr bwMode="auto">
          <a:xfrm>
            <a:off x="10768294" y="2627784"/>
            <a:ext cx="0" cy="5040560"/>
          </a:xfrm>
          <a:prstGeom prst="line">
            <a:avLst/>
          </a:prstGeom>
          <a:ln w="38100"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 bwMode="auto">
          <a:xfrm>
            <a:off x="5487707" y="2627784"/>
            <a:ext cx="0" cy="5040560"/>
          </a:xfrm>
          <a:prstGeom prst="line">
            <a:avLst/>
          </a:prstGeom>
          <a:ln w="38100"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677333" y="2619547"/>
            <a:ext cx="4810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Leden enthousiast maken</a:t>
            </a:r>
            <a:endParaRPr lang="nl-NL" dirty="0"/>
          </a:p>
        </p:txBody>
      </p:sp>
      <p:cxnSp>
        <p:nvCxnSpPr>
          <p:cNvPr id="11" name="Rechte verbindingslijn 10"/>
          <p:cNvCxnSpPr/>
          <p:nvPr/>
        </p:nvCxnSpPr>
        <p:spPr bwMode="auto">
          <a:xfrm flipH="1">
            <a:off x="567160" y="3209734"/>
            <a:ext cx="14905656" cy="0"/>
          </a:xfrm>
          <a:prstGeom prst="line">
            <a:avLst/>
          </a:prstGeom>
          <a:ln w="38100"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5587346" y="2627784"/>
            <a:ext cx="4810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Voor roeiend Nederland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10774288" y="2605584"/>
            <a:ext cx="4810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Visitekaartje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677333" y="3419872"/>
            <a:ext cx="471436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 smtClean="0"/>
              <a:t>Op je eigen roeiwater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 smtClean="0"/>
              <a:t>Kleinschalig: richt je op naburige verenigingen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 smtClean="0"/>
              <a:t>Tijdwedstrijd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 smtClean="0"/>
              <a:t>Deelnemers uit de buurt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 smtClean="0"/>
              <a:t>Richt je op het kantgebeuren en de gezelligheid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b="0" dirty="0"/>
          </a:p>
        </p:txBody>
      </p:sp>
      <p:sp>
        <p:nvSpPr>
          <p:cNvPr id="17" name="Tekstvak 16"/>
          <p:cNvSpPr txBox="1"/>
          <p:nvPr/>
        </p:nvSpPr>
        <p:spPr>
          <a:xfrm>
            <a:off x="5762705" y="3444393"/>
            <a:ext cx="47143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 smtClean="0"/>
              <a:t>Op een 2km roeibaan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 smtClean="0"/>
              <a:t>Zoek mede-organiserende verenigingen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 smtClean="0"/>
              <a:t>Boord-aan-boord klasserende wedstrijd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 smtClean="0"/>
              <a:t>Deelnemers uit heel Nederland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 smtClean="0"/>
              <a:t>Kleed deze grote wedstrijd in eigen stijl aan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b="0" dirty="0"/>
          </a:p>
        </p:txBody>
      </p:sp>
      <p:sp>
        <p:nvSpPr>
          <p:cNvPr id="18" name="Tekstvak 17"/>
          <p:cNvSpPr txBox="1"/>
          <p:nvPr/>
        </p:nvSpPr>
        <p:spPr>
          <a:xfrm>
            <a:off x="11008320" y="3444393"/>
            <a:ext cx="47143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 smtClean="0"/>
              <a:t>Op roeiwater in de buurt van je vereniging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 smtClean="0"/>
              <a:t>Boord-aan-boord geeft mooie races – maar kost veel werk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 smtClean="0"/>
              <a:t>Veel vrijwilligers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 smtClean="0"/>
              <a:t>Deelnemers uit een grote regio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smtClean="0"/>
              <a:t>Gerelateerde activiteiten</a:t>
            </a:r>
            <a:endParaRPr lang="nl-NL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b="0" dirty="0"/>
          </a:p>
        </p:txBody>
      </p:sp>
    </p:spTree>
    <p:extLst>
      <p:ext uri="{BB962C8B-B14F-4D97-AF65-F5344CB8AC3E}">
        <p14:creationId xmlns:p14="http://schemas.microsoft.com/office/powerpoint/2010/main" val="160653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1403649"/>
            <a:ext cx="14630400" cy="1015663"/>
          </a:xfrm>
        </p:spPr>
        <p:txBody>
          <a:bodyPr/>
          <a:lstStyle/>
          <a:p>
            <a:r>
              <a:rPr lang="nl-NL" sz="6000" dirty="0" smtClean="0"/>
              <a:t>Waar moet je zeker voor zorgen?</a:t>
            </a:r>
            <a:endParaRPr lang="nl-NL" sz="6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2843808"/>
            <a:ext cx="14630400" cy="43396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sz="3000" b="1" dirty="0" smtClean="0"/>
              <a:t>Vereniging(en)</a:t>
            </a:r>
            <a:r>
              <a:rPr lang="nl-NL" sz="3000" dirty="0" smtClean="0"/>
              <a:t> die zich committeren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000" b="1" dirty="0" smtClean="0"/>
              <a:t>Roeiwater</a:t>
            </a:r>
            <a:r>
              <a:rPr lang="nl-NL" sz="3000" dirty="0" smtClean="0"/>
              <a:t> passend bij het wedstrijdconcept</a:t>
            </a:r>
            <a:endParaRPr lang="nl-NL" sz="3000" b="1" dirty="0"/>
          </a:p>
          <a:p>
            <a:pPr marL="514350" indent="-514350">
              <a:buFont typeface="+mj-lt"/>
              <a:buAutoNum type="arabicPeriod"/>
            </a:pPr>
            <a:r>
              <a:rPr lang="nl-NL" sz="3000" b="1" dirty="0" smtClean="0"/>
              <a:t>Wedstrijdconcept </a:t>
            </a:r>
            <a:r>
              <a:rPr lang="nl-NL" sz="3000" dirty="0" smtClean="0"/>
              <a:t>passend bij het roeiwater &amp; ambitieniveau</a:t>
            </a:r>
            <a:endParaRPr lang="nl-NL" sz="3000" b="1" dirty="0"/>
          </a:p>
          <a:p>
            <a:pPr marL="514350" indent="-514350">
              <a:buFont typeface="+mj-lt"/>
              <a:buAutoNum type="arabicPeriod"/>
            </a:pPr>
            <a:r>
              <a:rPr lang="nl-NL" sz="3000" dirty="0" smtClean="0"/>
              <a:t>Ga op zoek naar de sleutelfiguren: </a:t>
            </a:r>
            <a:r>
              <a:rPr lang="nl-NL" sz="3000" b="1" dirty="0" smtClean="0"/>
              <a:t>wedstrijdleider</a:t>
            </a:r>
            <a:r>
              <a:rPr lang="nl-NL" sz="3000" dirty="0" smtClean="0"/>
              <a:t>, </a:t>
            </a:r>
            <a:r>
              <a:rPr lang="nl-NL" sz="3000" b="1" dirty="0" smtClean="0"/>
              <a:t>hoofd van de jury</a:t>
            </a:r>
            <a:r>
              <a:rPr lang="nl-NL" sz="3000" dirty="0" smtClean="0"/>
              <a:t> en </a:t>
            </a:r>
            <a:r>
              <a:rPr lang="nl-NL" sz="3000" b="1" dirty="0" smtClean="0"/>
              <a:t>veiligheidscoördinator</a:t>
            </a:r>
            <a:endParaRPr lang="nl-NL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nl-NL" sz="3000" dirty="0" smtClean="0"/>
              <a:t>Kies een </a:t>
            </a:r>
            <a:r>
              <a:rPr lang="nl-NL" sz="3000" b="1" dirty="0" smtClean="0"/>
              <a:t>datum</a:t>
            </a:r>
            <a:endParaRPr lang="nl-NL" sz="3000" b="1" dirty="0"/>
          </a:p>
          <a:p>
            <a:pPr marL="514350" indent="-514350">
              <a:buFont typeface="+mj-lt"/>
              <a:buAutoNum type="arabicPeriod"/>
            </a:pPr>
            <a:r>
              <a:rPr lang="nl-NL" sz="3000" b="1" dirty="0" smtClean="0"/>
              <a:t>Meld je wedstrijd aan</a:t>
            </a:r>
            <a:r>
              <a:rPr lang="nl-NL" sz="3000" dirty="0" smtClean="0"/>
              <a:t> bij “de KNRB” (het bureau)</a:t>
            </a:r>
            <a:endParaRPr lang="nl-NL" sz="3000" dirty="0"/>
          </a:p>
          <a:p>
            <a:pPr marL="514350" indent="-514350">
              <a:buFont typeface="+mj-lt"/>
              <a:buAutoNum type="arabicPeriod"/>
            </a:pPr>
            <a:endParaRPr lang="nl-NL" sz="3000" dirty="0"/>
          </a:p>
        </p:txBody>
      </p:sp>
    </p:spTree>
    <p:extLst>
      <p:ext uri="{BB962C8B-B14F-4D97-AF65-F5344CB8AC3E}">
        <p14:creationId xmlns:p14="http://schemas.microsoft.com/office/powerpoint/2010/main" val="244355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1403649"/>
            <a:ext cx="14630400" cy="1015663"/>
          </a:xfrm>
        </p:spPr>
        <p:txBody>
          <a:bodyPr/>
          <a:lstStyle/>
          <a:p>
            <a:r>
              <a:rPr lang="nl-NL" sz="6000" dirty="0" smtClean="0"/>
              <a:t>Iemand een voorbeeld?</a:t>
            </a:r>
            <a:endParaRPr lang="nl-NL" sz="6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2627784"/>
            <a:ext cx="14630400" cy="369332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753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1403649"/>
            <a:ext cx="14630400" cy="1015663"/>
          </a:xfrm>
        </p:spPr>
        <p:txBody>
          <a:bodyPr/>
          <a:lstStyle/>
          <a:p>
            <a:r>
              <a:rPr lang="nl-NL" sz="6000" dirty="0" smtClean="0"/>
              <a:t>Meer informatie</a:t>
            </a:r>
            <a:endParaRPr lang="nl-NL" sz="6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2699792"/>
            <a:ext cx="14630400" cy="4087273"/>
          </a:xfrm>
        </p:spPr>
        <p:txBody>
          <a:bodyPr/>
          <a:lstStyle/>
          <a:p>
            <a:r>
              <a:rPr lang="nl-NL" sz="2200" dirty="0">
                <a:hlinkClick r:id="rId2"/>
              </a:rPr>
              <a:t>https://knrb.nl/voor-evenementen</a:t>
            </a:r>
            <a:r>
              <a:rPr lang="nl-NL" sz="2200" dirty="0" smtClean="0">
                <a:hlinkClick r:id="rId2"/>
              </a:rPr>
              <a:t>/</a:t>
            </a:r>
            <a:endParaRPr lang="nl-NL" sz="2200" dirty="0" smtClean="0"/>
          </a:p>
          <a:p>
            <a:r>
              <a:rPr lang="nl-NL" sz="2200" dirty="0" smtClean="0">
                <a:hlinkClick r:id="rId3"/>
              </a:rPr>
              <a:t>https</a:t>
            </a:r>
            <a:r>
              <a:rPr lang="nl-NL" sz="2200" dirty="0">
                <a:hlinkClick r:id="rId3"/>
              </a:rPr>
              <a:t>://knrb.nl/wat-doen-we/regels-en-beleid/wedstrijdreglementen</a:t>
            </a:r>
            <a:r>
              <a:rPr lang="nl-NL" sz="2200" dirty="0" smtClean="0">
                <a:hlinkClick r:id="rId3"/>
              </a:rPr>
              <a:t>/</a:t>
            </a:r>
            <a:endParaRPr lang="nl-NL" sz="2200" dirty="0" smtClean="0"/>
          </a:p>
          <a:p>
            <a:endParaRPr lang="nl-NL" sz="2200" dirty="0" smtClean="0"/>
          </a:p>
          <a:p>
            <a:r>
              <a:rPr lang="nl-NL" sz="2200" dirty="0" smtClean="0"/>
              <a:t>Overzicht wedstrijden: </a:t>
            </a:r>
            <a:r>
              <a:rPr lang="nl-NL" sz="2200" dirty="0" smtClean="0">
                <a:hlinkClick r:id="rId4" action="ppaction://hlinkfile"/>
              </a:rPr>
              <a:t>wedstrijden.knrb.nl</a:t>
            </a:r>
            <a:endParaRPr lang="nl-NL" sz="2200" dirty="0" smtClean="0"/>
          </a:p>
          <a:p>
            <a:r>
              <a:rPr lang="nl-NL" sz="2200" dirty="0" smtClean="0"/>
              <a:t>Overzicht inschrijvingen: </a:t>
            </a:r>
            <a:r>
              <a:rPr lang="nl-NL" sz="2200" dirty="0" smtClean="0">
                <a:hlinkClick r:id="rId5" action="ppaction://hlinkfile"/>
              </a:rPr>
              <a:t>inschrijvingen.knrb.nl</a:t>
            </a:r>
            <a:endParaRPr lang="nl-NL" sz="2200" dirty="0"/>
          </a:p>
          <a:p>
            <a:r>
              <a:rPr lang="nl-NL" sz="2200" dirty="0" smtClean="0"/>
              <a:t>KNRB commissie wedstrijden: </a:t>
            </a:r>
            <a:r>
              <a:rPr lang="nl-NL" sz="2200" dirty="0" smtClean="0">
                <a:hlinkClick r:id="rId6"/>
              </a:rPr>
              <a:t>commissiewedstrijden@knrb.nl</a:t>
            </a:r>
            <a:r>
              <a:rPr lang="nl-NL" sz="2200" dirty="0" smtClean="0"/>
              <a:t> </a:t>
            </a:r>
          </a:p>
          <a:p>
            <a:r>
              <a:rPr lang="nl-NL" sz="2200" dirty="0" smtClean="0"/>
              <a:t>KNRB kamprechtercommissie: </a:t>
            </a:r>
            <a:r>
              <a:rPr lang="nl-NL" sz="2200" dirty="0" smtClean="0">
                <a:hlinkClick r:id="rId7"/>
              </a:rPr>
              <a:t>kamprechtercommissie@knrb.nl</a:t>
            </a:r>
            <a:r>
              <a:rPr lang="nl-NL" sz="2200" dirty="0" smtClean="0"/>
              <a:t> </a:t>
            </a:r>
          </a:p>
          <a:p>
            <a:r>
              <a:rPr lang="nl-NL" sz="2200" dirty="0" smtClean="0"/>
              <a:t>Correctiefactoren die de </a:t>
            </a:r>
            <a:r>
              <a:rPr lang="nl-NL" sz="2200" dirty="0"/>
              <a:t>Lingebokaal gebruikt </a:t>
            </a:r>
            <a:r>
              <a:rPr lang="nl-NL" sz="2200" dirty="0">
                <a:hlinkClick r:id="rId8"/>
              </a:rPr>
              <a:t>http://</a:t>
            </a:r>
            <a:r>
              <a:rPr lang="nl-NL" sz="2200" dirty="0" smtClean="0">
                <a:hlinkClick r:id="rId8"/>
              </a:rPr>
              <a:t>www.vierzonder.nl/correctlftenboot.html</a:t>
            </a:r>
            <a:r>
              <a:rPr lang="nl-NL" sz="2200" dirty="0" smtClean="0"/>
              <a:t> </a:t>
            </a:r>
            <a:endParaRPr lang="nl-NL" sz="2200" dirty="0"/>
          </a:p>
          <a:p>
            <a:endParaRPr lang="nl-NL" sz="2200" dirty="0"/>
          </a:p>
          <a:p>
            <a:r>
              <a:rPr lang="nl-NL" sz="2200" dirty="0" smtClean="0"/>
              <a:t>Of mijzelf: </a:t>
            </a:r>
            <a:r>
              <a:rPr lang="nl-NL" sz="2200" dirty="0" smtClean="0">
                <a:hlinkClick r:id="rId9"/>
              </a:rPr>
              <a:t>laurens.vancampen@gmail.com</a:t>
            </a:r>
            <a:r>
              <a:rPr lang="nl-NL" sz="2200" dirty="0" smtClean="0"/>
              <a:t> 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414768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1403649"/>
            <a:ext cx="14630400" cy="1015663"/>
          </a:xfrm>
        </p:spPr>
        <p:txBody>
          <a:bodyPr/>
          <a:lstStyle/>
          <a:p>
            <a:r>
              <a:rPr lang="nl-NL" sz="6000" dirty="0" smtClean="0"/>
              <a:t>Vragen en discussie</a:t>
            </a:r>
            <a:endParaRPr lang="nl-NL" sz="6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212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nrb nieuw 43">
  <a:themeElements>
    <a:clrScheme name="knrb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nrb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alibri" panose="020F050202020403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alibri" panose="020F0502020204030204" pitchFamily="34" charset="0"/>
          </a:defRPr>
        </a:defPPr>
      </a:lstStyle>
    </a:lnDef>
  </a:objectDefaults>
  <a:extraClrSchemeLst>
    <a:extraClrScheme>
      <a:clrScheme name="knrb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nrb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nrb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nrb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nrb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nrb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nrb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nrb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nrb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nrb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nrb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nrb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knrb_pp_ontwerpsjabloon Aegon 43" id="{50A632B3-D45D-4E00-9BE6-6B99E8447DA7}" vid="{680A974A-7627-4601-8034-D067365CE0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knrb_pp_ontwerpsjabloon Aegon 43</Template>
  <TotalTime>821</TotalTime>
  <Words>374</Words>
  <Application>Microsoft Office PowerPoint</Application>
  <PresentationFormat>Aangepast</PresentationFormat>
  <Paragraphs>85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knrb nieuw 43</vt:lpstr>
      <vt:lpstr>Hoe organiseer je een roeiwedstrijd?</vt:lpstr>
      <vt:lpstr>Voorstelrondje</vt:lpstr>
      <vt:lpstr>Waarom organiseer je een roeiwedstrijd?</vt:lpstr>
      <vt:lpstr>Soorten wedstrijden</vt:lpstr>
      <vt:lpstr>Scenario’s</vt:lpstr>
      <vt:lpstr>Waar moet je zeker voor zorgen?</vt:lpstr>
      <vt:lpstr>Iemand een voorbeeld?</vt:lpstr>
      <vt:lpstr>Meer informatie</vt:lpstr>
      <vt:lpstr>Vragen en discussie</vt:lpstr>
      <vt:lpstr>Afvinklijstje</vt:lpstr>
    </vt:vector>
  </TitlesOfParts>
  <Company>KNRB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Anneluut Eerkens</dc:creator>
  <cp:lastModifiedBy>Laurens</cp:lastModifiedBy>
  <cp:revision>59</cp:revision>
  <dcterms:created xsi:type="dcterms:W3CDTF">2015-04-15T10:42:31Z</dcterms:created>
  <dcterms:modified xsi:type="dcterms:W3CDTF">2017-01-22T20:28:40Z</dcterms:modified>
</cp:coreProperties>
</file>