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5" r:id="rId2"/>
    <p:sldId id="257" r:id="rId3"/>
    <p:sldId id="260" r:id="rId4"/>
    <p:sldId id="256" r:id="rId5"/>
    <p:sldId id="258" r:id="rId6"/>
    <p:sldId id="263" r:id="rId7"/>
    <p:sldId id="259" r:id="rId8"/>
    <p:sldId id="264" r:id="rId9"/>
    <p:sldId id="262" r:id="rId10"/>
    <p:sldId id="261" r:id="rId11"/>
    <p:sldId id="266" r:id="rId12"/>
  </p:sldIdLst>
  <p:sldSz cx="16256000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80" d="100"/>
          <a:sy n="80" d="100"/>
        </p:scale>
        <p:origin x="60" y="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1403649"/>
            <a:ext cx="1463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77333" y="2216451"/>
            <a:ext cx="1463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913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volg dia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1403649"/>
            <a:ext cx="1463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77333" y="2216451"/>
            <a:ext cx="1463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176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1373642"/>
            <a:ext cx="1463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 dirty="0"/>
              <a:t>Koptekst </a:t>
            </a:r>
            <a:r>
              <a:rPr lang="nl-NL" altLang="nl-NL" dirty="0" err="1"/>
              <a:t>Calibri</a:t>
            </a:r>
            <a:r>
              <a:rPr lang="nl-NL" altLang="nl-NL" dirty="0"/>
              <a:t> vet 24 </a:t>
            </a:r>
            <a:r>
              <a:rPr lang="nl-NL" altLang="nl-NL" dirty="0" err="1"/>
              <a:t>pt</a:t>
            </a:r>
            <a:endParaRPr lang="en-US" altLang="nl-NL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2186444"/>
            <a:ext cx="1463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Tekst Calibri normaal 18 pt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94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457177" indent="-457177" algn="l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rtl="0" eaLnBrk="1" fontAlgn="base" hangingPunct="1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23" indent="-304784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493" indent="-304784" algn="l" rtl="0" eaLnBrk="1" fontAlgn="base" hangingPunct="1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063" indent="-304784" algn="l" rtl="0" eaLnBrk="1" fontAlgn="base" hangingPunct="1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63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karow2019.vooreenander.nl/roeiers" TargetMode="External"/><Relationship Id="rId2" Type="http://schemas.openxmlformats.org/officeDocument/2006/relationships/hyperlink" Target="http://www.roeienvooreenander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info@aaprojecte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8.jpg@01D39381.903C46D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1736" y="323528"/>
            <a:ext cx="9483989" cy="1107996"/>
          </a:xfrm>
        </p:spPr>
        <p:txBody>
          <a:bodyPr/>
          <a:lstStyle/>
          <a:p>
            <a:r>
              <a:rPr lang="nl-NL" sz="6600" dirty="0" err="1" smtClean="0">
                <a:solidFill>
                  <a:srgbClr val="FF0000"/>
                </a:solidFill>
              </a:rPr>
              <a:t>RoeienVooreenAnder.nl</a:t>
            </a:r>
            <a:endParaRPr lang="nl-NL" sz="6600" dirty="0"/>
          </a:p>
        </p:txBody>
      </p:sp>
      <p:pic>
        <p:nvPicPr>
          <p:cNvPr id="4" name="Tijdelijke aanduiding voor inhoud 3" descr="vea_logo transpara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3664" y="1835696"/>
            <a:ext cx="54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7840" y="395536"/>
            <a:ext cx="8115837" cy="92333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2 </a:t>
            </a:r>
            <a:r>
              <a:rPr lang="en-US" sz="5400" dirty="0" err="1" smtClean="0">
                <a:solidFill>
                  <a:srgbClr val="FF0000"/>
                </a:solidFill>
              </a:rPr>
              <a:t>mogelijkheden</a:t>
            </a:r>
            <a:r>
              <a:rPr lang="en-US" sz="5400" dirty="0" smtClean="0">
                <a:solidFill>
                  <a:srgbClr val="FF0000"/>
                </a:solidFill>
              </a:rPr>
              <a:t> van </a:t>
            </a:r>
            <a:r>
              <a:rPr lang="en-US" sz="5400" dirty="0" err="1" smtClean="0">
                <a:solidFill>
                  <a:srgbClr val="FF0000"/>
                </a:solidFill>
              </a:rPr>
              <a:t>VeA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176" y="1619672"/>
            <a:ext cx="15544824" cy="6235553"/>
          </a:xfrm>
        </p:spPr>
        <p:txBody>
          <a:bodyPr/>
          <a:lstStyle/>
          <a:p>
            <a:pPr>
              <a:buAutoNum type="arabicPeriod"/>
            </a:pPr>
            <a:r>
              <a:rPr lang="en-US" sz="4400" b="1" dirty="0" smtClean="0"/>
              <a:t> </a:t>
            </a:r>
            <a:r>
              <a:rPr lang="en-US" sz="4400" b="1" dirty="0" err="1" smtClean="0"/>
              <a:t>Roeien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</a:t>
            </a:r>
            <a:r>
              <a:rPr lang="en-US" sz="4400" b="1" smtClean="0"/>
              <a:t>oor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een</a:t>
            </a:r>
            <a:r>
              <a:rPr lang="en-US" sz="4400" b="1" dirty="0" smtClean="0"/>
              <a:t> Ander (</a:t>
            </a:r>
            <a:r>
              <a:rPr lang="en-US" sz="4400" b="1" dirty="0" smtClean="0">
                <a:hlinkClick r:id="rId2"/>
              </a:rPr>
              <a:t>www.RoeienVooreenander.nl</a:t>
            </a:r>
            <a:r>
              <a:rPr lang="en-US" sz="4400" b="1" dirty="0" smtClean="0"/>
              <a:t>) </a:t>
            </a:r>
          </a:p>
          <a:p>
            <a:pPr lvl="1">
              <a:buAutoNum type="arabicPeriod"/>
            </a:pP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alle</a:t>
            </a:r>
            <a:r>
              <a:rPr lang="en-US" sz="2800" dirty="0" smtClean="0"/>
              <a:t> </a:t>
            </a:r>
            <a:r>
              <a:rPr lang="en-US" sz="2800" dirty="0" err="1" smtClean="0"/>
              <a:t>roeiers</a:t>
            </a:r>
            <a:endParaRPr lang="en-US" sz="2800" dirty="0" smtClean="0"/>
          </a:p>
          <a:p>
            <a:pPr lvl="1">
              <a:buAutoNum type="arabicPeriod"/>
            </a:pPr>
            <a:r>
              <a:rPr lang="en-US" sz="2800" dirty="0" err="1" smtClean="0"/>
              <a:t>Initiatief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sporter</a:t>
            </a:r>
            <a:r>
              <a:rPr lang="en-US" sz="2800" dirty="0" smtClean="0"/>
              <a:t> </a:t>
            </a:r>
          </a:p>
          <a:p>
            <a:pPr lvl="1">
              <a:buAutoNum type="arabicPeriod"/>
            </a:pPr>
            <a:r>
              <a:rPr lang="en-US" sz="2800" dirty="0" err="1" smtClean="0"/>
              <a:t>Vrije</a:t>
            </a:r>
            <a:r>
              <a:rPr lang="en-US" sz="2800" dirty="0" smtClean="0"/>
              <a:t> </a:t>
            </a:r>
            <a:r>
              <a:rPr lang="en-US" sz="2800" dirty="0" err="1" smtClean="0"/>
              <a:t>keuze</a:t>
            </a:r>
            <a:r>
              <a:rPr lang="en-US" sz="2800" dirty="0" smtClean="0"/>
              <a:t> van </a:t>
            </a:r>
            <a:r>
              <a:rPr lang="en-US" sz="2800" dirty="0" err="1" smtClean="0"/>
              <a:t>begunstigd</a:t>
            </a:r>
            <a:r>
              <a:rPr lang="en-US" sz="2800" dirty="0" smtClean="0"/>
              <a:t> </a:t>
            </a:r>
            <a:r>
              <a:rPr lang="en-US" sz="2800" dirty="0" err="1" smtClean="0"/>
              <a:t>doel</a:t>
            </a:r>
            <a:endParaRPr lang="en-US" sz="2800" dirty="0" smtClean="0"/>
          </a:p>
          <a:p>
            <a:pPr>
              <a:buAutoNum type="arabicPeriod"/>
            </a:pPr>
            <a:r>
              <a:rPr lang="en-US" sz="4400" b="1" dirty="0" smtClean="0"/>
              <a:t> </a:t>
            </a:r>
            <a:r>
              <a:rPr lang="en-US" sz="4400" b="1" dirty="0" err="1" smtClean="0"/>
              <a:t>Specifiek</a:t>
            </a:r>
            <a:r>
              <a:rPr lang="en-US" sz="4400" b="1" dirty="0" smtClean="0"/>
              <a:t>: </a:t>
            </a:r>
            <a:r>
              <a:rPr lang="en-US" sz="4400" b="1" dirty="0" err="1" smtClean="0"/>
              <a:t>verenigings</a:t>
            </a:r>
            <a:r>
              <a:rPr lang="en-US" sz="4400" b="1" dirty="0" smtClean="0"/>
              <a:t>/event </a:t>
            </a:r>
            <a:r>
              <a:rPr lang="en-US" sz="4400" b="1" dirty="0" err="1" smtClean="0"/>
              <a:t>actiesite</a:t>
            </a:r>
            <a:r>
              <a:rPr lang="en-US" sz="4400" b="1" dirty="0" smtClean="0"/>
              <a:t> (</a:t>
            </a:r>
            <a:r>
              <a:rPr lang="en-US" sz="4400" b="1" dirty="0" smtClean="0">
                <a:hlinkClick r:id="rId3"/>
              </a:rPr>
              <a:t>www.kikarow2019.nl</a:t>
            </a:r>
            <a:r>
              <a:rPr lang="en-US" sz="4400" b="1" dirty="0" smtClean="0"/>
              <a:t>)</a:t>
            </a:r>
          </a:p>
          <a:p>
            <a:pPr lvl="1">
              <a:buAutoNum type="arabicPeriod"/>
            </a:pP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leden</a:t>
            </a:r>
            <a:r>
              <a:rPr lang="en-US" sz="2800" dirty="0" smtClean="0"/>
              <a:t> of </a:t>
            </a:r>
            <a:r>
              <a:rPr lang="en-US" sz="2800" dirty="0" err="1" smtClean="0"/>
              <a:t>deelnemers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1 </a:t>
            </a:r>
            <a:r>
              <a:rPr lang="en-US" sz="2800" dirty="0" err="1" smtClean="0"/>
              <a:t>evenement</a:t>
            </a:r>
            <a:endParaRPr lang="en-US" sz="2800" dirty="0" smtClean="0"/>
          </a:p>
          <a:p>
            <a:pPr lvl="1">
              <a:buAutoNum type="arabicPeriod"/>
            </a:pPr>
            <a:r>
              <a:rPr lang="en-US" sz="2800" dirty="0" err="1" smtClean="0"/>
              <a:t>Initiatief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organisator</a:t>
            </a:r>
            <a:endParaRPr lang="en-US" sz="2800" dirty="0" smtClean="0"/>
          </a:p>
          <a:p>
            <a:pPr lvl="1"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Opties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keuze</a:t>
            </a:r>
            <a:r>
              <a:rPr lang="en-US" sz="2800" dirty="0" smtClean="0"/>
              <a:t> van </a:t>
            </a:r>
            <a:r>
              <a:rPr lang="en-US" sz="2800" dirty="0" err="1" smtClean="0"/>
              <a:t>doel</a:t>
            </a:r>
            <a:r>
              <a:rPr lang="en-US" sz="2800" dirty="0" smtClean="0"/>
              <a:t>:</a:t>
            </a:r>
          </a:p>
          <a:p>
            <a:pPr lvl="2"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Vrij</a:t>
            </a:r>
            <a:endParaRPr lang="en-US" sz="2800" dirty="0" smtClean="0"/>
          </a:p>
          <a:p>
            <a:pPr lvl="2"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Beperkte</a:t>
            </a:r>
            <a:r>
              <a:rPr lang="en-US" sz="2800" dirty="0" smtClean="0"/>
              <a:t> </a:t>
            </a:r>
            <a:r>
              <a:rPr lang="en-US" sz="2800" dirty="0" err="1" smtClean="0"/>
              <a:t>selectie</a:t>
            </a:r>
            <a:endParaRPr lang="en-US" sz="2800" dirty="0" smtClean="0"/>
          </a:p>
          <a:p>
            <a:pPr lvl="2">
              <a:buAutoNum type="arabicPeriod"/>
            </a:pPr>
            <a:r>
              <a:rPr lang="en-US" sz="2800" dirty="0" smtClean="0"/>
              <a:t> Dedicated </a:t>
            </a:r>
            <a:r>
              <a:rPr lang="en-US" sz="2800" dirty="0" err="1" smtClean="0"/>
              <a:t>voor</a:t>
            </a:r>
            <a:r>
              <a:rPr lang="en-US" sz="2800" dirty="0" smtClean="0"/>
              <a:t> 1 </a:t>
            </a:r>
            <a:r>
              <a:rPr lang="en-US" sz="2800" dirty="0" err="1" smtClean="0"/>
              <a:t>doel</a:t>
            </a:r>
            <a:r>
              <a:rPr lang="en-US" sz="2800" dirty="0" smtClean="0"/>
              <a:t> </a:t>
            </a:r>
            <a:endParaRPr lang="nl-NL" sz="2800" dirty="0"/>
          </a:p>
        </p:txBody>
      </p:sp>
      <p:pic>
        <p:nvPicPr>
          <p:cNvPr id="4" name="Afbeelding 3" descr="vea_logo transpa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1403649"/>
            <a:ext cx="14630400" cy="2554545"/>
          </a:xfrm>
        </p:spPr>
        <p:txBody>
          <a:bodyPr/>
          <a:lstStyle/>
          <a:p>
            <a:pPr lvl="0" eaLnBrk="0" hangingPunct="0"/>
            <a:r>
              <a:rPr lang="nl-NL" altLang="nl-NL" b="0" dirty="0" err="1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Vierhuysen</a:t>
            </a:r>
            <a:r>
              <a:rPr lang="nl-NL" altLang="nl-NL" b="0" dirty="0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39</a:t>
            </a:r>
            <a:r>
              <a:rPr lang="nl-NL" altLang="nl-NL" sz="4800" b="0" dirty="0">
                <a:solidFill>
                  <a:schemeClr val="tx1"/>
                </a:solidFill>
              </a:rPr>
              <a:t/>
            </a:r>
            <a:br>
              <a:rPr lang="nl-NL" altLang="nl-NL" sz="4800" b="0" dirty="0">
                <a:solidFill>
                  <a:schemeClr val="tx1"/>
                </a:solidFill>
              </a:rPr>
            </a:br>
            <a:r>
              <a:rPr lang="nl-NL" altLang="nl-NL" b="0" dirty="0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1111 SB Diemen</a:t>
            </a:r>
            <a:r>
              <a:rPr lang="nl-NL" altLang="nl-NL" sz="4800" b="0" dirty="0">
                <a:solidFill>
                  <a:schemeClr val="tx1"/>
                </a:solidFill>
              </a:rPr>
              <a:t/>
            </a:r>
            <a:br>
              <a:rPr lang="nl-NL" altLang="nl-NL" sz="4800" b="0" dirty="0">
                <a:solidFill>
                  <a:schemeClr val="tx1"/>
                </a:solidFill>
              </a:rPr>
            </a:br>
            <a:r>
              <a:rPr lang="nl-NL" altLang="nl-NL" b="0" dirty="0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020-7893350 / 06-53 8502</a:t>
            </a:r>
            <a:r>
              <a:rPr lang="de-DE" altLang="nl-NL" b="0" dirty="0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lang="nl-NL" altLang="nl-NL" sz="4800" b="0" dirty="0">
                <a:solidFill>
                  <a:schemeClr val="tx1"/>
                </a:solidFill>
              </a:rPr>
              <a:t/>
            </a:r>
            <a:br>
              <a:rPr lang="nl-NL" altLang="nl-NL" sz="4800" b="0" dirty="0">
                <a:solidFill>
                  <a:schemeClr val="tx1"/>
                </a:solidFill>
              </a:rPr>
            </a:br>
            <a:r>
              <a:rPr lang="de-DE" altLang="nl-NL" b="0" dirty="0" err="1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de-DE" altLang="nl-NL" b="0" dirty="0">
                <a:solidFill>
                  <a:srgbClr val="1F497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altLang="nl-NL" b="0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info@vooreenander.nl</a:t>
            </a:r>
            <a:r>
              <a:rPr lang="de-DE" altLang="nl-NL" sz="6600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de-DE" altLang="nl-NL" sz="66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20957" y="4231016"/>
            <a:ext cx="14630400" cy="5544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3624" y="1531224"/>
            <a:ext cx="16256000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8" name="Picture 4" descr="vea-logo-klei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3" y="3822924"/>
            <a:ext cx="378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43624" y="55282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75672" y="539552"/>
            <a:ext cx="9949880" cy="1077218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27200" y="2123728"/>
            <a:ext cx="14630400" cy="5077993"/>
          </a:xfrm>
        </p:spPr>
        <p:txBody>
          <a:bodyPr/>
          <a:lstStyle/>
          <a:p>
            <a:r>
              <a:rPr lang="nl-NL" sz="2800" dirty="0" smtClean="0"/>
              <a:t>Even Voorstellen: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Jack Simons (h/o A&amp;A Projecten)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Sinds</a:t>
            </a:r>
            <a:r>
              <a:rPr lang="en-US" dirty="0" smtClean="0"/>
              <a:t> 2011 facilitator </a:t>
            </a:r>
            <a:r>
              <a:rPr lang="en-US" dirty="0" err="1" smtClean="0"/>
              <a:t>Vierdaagse</a:t>
            </a:r>
            <a:r>
              <a:rPr lang="en-US" dirty="0" smtClean="0"/>
              <a:t> </a:t>
            </a:r>
            <a:r>
              <a:rPr lang="en-US" dirty="0" err="1" smtClean="0"/>
              <a:t>Sponsorloop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3.500 </a:t>
            </a:r>
            <a:r>
              <a:rPr lang="en-US" dirty="0" err="1" smtClean="0"/>
              <a:t>wandelaars</a:t>
            </a:r>
            <a:r>
              <a:rPr lang="en-US" dirty="0" smtClean="0"/>
              <a:t> € 2.500.000 </a:t>
            </a:r>
            <a:r>
              <a:rPr lang="en-US" dirty="0" err="1" smtClean="0"/>
              <a:t>voor</a:t>
            </a:r>
            <a:r>
              <a:rPr lang="en-US" dirty="0" smtClean="0"/>
              <a:t> 750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doelen</a:t>
            </a:r>
            <a:endParaRPr lang="nl-NL" dirty="0" smtClean="0"/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Initiator actieplatform “</a:t>
            </a:r>
            <a:r>
              <a:rPr lang="nl-NL" dirty="0" err="1" smtClean="0"/>
              <a:t>VooreenAnder</a:t>
            </a:r>
            <a:r>
              <a:rPr lang="nl-NL" dirty="0" smtClean="0"/>
              <a:t>” </a:t>
            </a:r>
          </a:p>
          <a:p>
            <a:pPr lvl="1">
              <a:buNone/>
            </a:pPr>
            <a:endParaRPr lang="nl-NL" dirty="0" smtClean="0"/>
          </a:p>
          <a:p>
            <a:pPr lvl="1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+mj-lt"/>
              </a:rPr>
              <a:t>WORKSHOP CROWDFUNDING</a:t>
            </a:r>
          </a:p>
        </p:txBody>
      </p:sp>
      <p:pic>
        <p:nvPicPr>
          <p:cNvPr id="7" name="Afbeelding 6" descr="vea_logo 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8680" y="7164288"/>
            <a:ext cx="143859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552" y="1115616"/>
            <a:ext cx="11305256" cy="1152128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Het </a:t>
            </a:r>
            <a:r>
              <a:rPr lang="en-US" sz="6600" dirty="0" err="1" smtClean="0">
                <a:solidFill>
                  <a:srgbClr val="FF0000"/>
                </a:solidFill>
              </a:rPr>
              <a:t>leven</a:t>
            </a:r>
            <a:r>
              <a:rPr lang="en-US" sz="6600" dirty="0" smtClean="0">
                <a:solidFill>
                  <a:srgbClr val="FF0000"/>
                </a:solidFill>
              </a:rPr>
              <a:t> is </a:t>
            </a:r>
            <a:r>
              <a:rPr lang="en-US" sz="6600" dirty="0" err="1" smtClean="0">
                <a:solidFill>
                  <a:srgbClr val="FF0000"/>
                </a:solidFill>
              </a:rPr>
              <a:t>vol</a:t>
            </a:r>
            <a:r>
              <a:rPr lang="en-US" sz="6600" dirty="0" smtClean="0">
                <a:solidFill>
                  <a:srgbClr val="FF0000"/>
                </a:solidFill>
              </a:rPr>
              <a:t> met </a:t>
            </a:r>
            <a:r>
              <a:rPr lang="en-US" sz="6600" dirty="0" err="1" smtClean="0">
                <a:solidFill>
                  <a:srgbClr val="FF0000"/>
                </a:solidFill>
              </a:rPr>
              <a:t>keuzes</a:t>
            </a:r>
            <a:endParaRPr lang="nl-NL" sz="6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216450"/>
            <a:ext cx="14630400" cy="2640723"/>
          </a:xfrm>
        </p:spPr>
        <p:txBody>
          <a:bodyPr/>
          <a:lstStyle/>
          <a:p>
            <a:r>
              <a:rPr lang="en-US" sz="3600" dirty="0" err="1" smtClean="0"/>
              <a:t>Gooi</a:t>
            </a:r>
            <a:r>
              <a:rPr lang="en-US" sz="3600" dirty="0" smtClean="0"/>
              <a:t> </a:t>
            </a:r>
            <a:r>
              <a:rPr lang="en-US" sz="3600" dirty="0" err="1" smtClean="0"/>
              <a:t>ik</a:t>
            </a:r>
            <a:r>
              <a:rPr lang="en-US" sz="3600" dirty="0" smtClean="0"/>
              <a:t> </a:t>
            </a:r>
            <a:r>
              <a:rPr lang="en-US" sz="3600" dirty="0" err="1" smtClean="0"/>
              <a:t>hier</a:t>
            </a:r>
            <a:r>
              <a:rPr lang="en-US" sz="3600" dirty="0" smtClean="0"/>
              <a:t> </a:t>
            </a:r>
            <a:r>
              <a:rPr lang="en-US" sz="3600" dirty="0" err="1" smtClean="0"/>
              <a:t>mijn</a:t>
            </a:r>
            <a:r>
              <a:rPr lang="en-US" sz="3600" dirty="0" smtClean="0"/>
              <a:t> </a:t>
            </a:r>
            <a:r>
              <a:rPr lang="en-US" sz="3600" dirty="0" err="1" smtClean="0"/>
              <a:t>hengel</a:t>
            </a:r>
            <a:r>
              <a:rPr lang="en-US" sz="3600" dirty="0" smtClean="0"/>
              <a:t> </a:t>
            </a:r>
            <a:r>
              <a:rPr lang="en-US" sz="3600" dirty="0" err="1" smtClean="0"/>
              <a:t>uit</a:t>
            </a:r>
            <a:r>
              <a:rPr lang="en-US" sz="3600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                      </a:t>
            </a:r>
            <a:r>
              <a:rPr lang="en-US" sz="3600" dirty="0" smtClean="0"/>
              <a:t>Of  doe </a:t>
            </a:r>
            <a:r>
              <a:rPr lang="en-US" sz="3600" dirty="0" err="1" smtClean="0"/>
              <a:t>ik</a:t>
            </a:r>
            <a:r>
              <a:rPr lang="en-US" sz="3600" dirty="0" smtClean="0"/>
              <a:t> het </a:t>
            </a:r>
            <a:r>
              <a:rPr lang="en-US" sz="3600" dirty="0" err="1" smtClean="0"/>
              <a:t>hier</a:t>
            </a:r>
            <a:r>
              <a:rPr lang="en-US" sz="3600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5" name="Afbeelding 4" descr="viswedstrijd-timotheos-staphorst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184" y="2843808"/>
            <a:ext cx="6388907" cy="3600000"/>
          </a:xfrm>
          <a:prstGeom prst="rect">
            <a:avLst/>
          </a:prstGeom>
        </p:spPr>
      </p:pic>
      <p:pic>
        <p:nvPicPr>
          <p:cNvPr id="6" name="Afbeelding 5" descr="HSV De Karper 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2136" y="3851920"/>
            <a:ext cx="4800000" cy="3600000"/>
          </a:xfrm>
          <a:prstGeom prst="rect">
            <a:avLst/>
          </a:prstGeom>
        </p:spPr>
      </p:pic>
      <p:pic>
        <p:nvPicPr>
          <p:cNvPr id="7" name="Afbeelding 6" descr="vea_logo transpa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9688" y="539552"/>
            <a:ext cx="9988045" cy="923330"/>
          </a:xfrm>
        </p:spPr>
        <p:txBody>
          <a:bodyPr/>
          <a:lstStyle/>
          <a:p>
            <a:r>
              <a:rPr lang="nl-NL" sz="5400" dirty="0" smtClean="0">
                <a:solidFill>
                  <a:srgbClr val="FF5050"/>
                </a:solidFill>
              </a:rPr>
              <a:t>Wat is </a:t>
            </a:r>
            <a:r>
              <a:rPr lang="nl-NL" sz="5400" dirty="0" err="1" smtClean="0">
                <a:solidFill>
                  <a:srgbClr val="FF5050"/>
                </a:solidFill>
              </a:rPr>
              <a:t>Crowdfunding</a:t>
            </a:r>
            <a:r>
              <a:rPr lang="nl-NL" sz="5400" dirty="0" smtClean="0">
                <a:solidFill>
                  <a:srgbClr val="FF5050"/>
                </a:solidFill>
              </a:rPr>
              <a:t>?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224" y="1835696"/>
            <a:ext cx="14630400" cy="6112764"/>
          </a:xfrm>
        </p:spPr>
        <p:txBody>
          <a:bodyPr/>
          <a:lstStyle/>
          <a:p>
            <a:pPr marL="1352519" lvl="1" indent="-742950">
              <a:buFont typeface="+mj-lt"/>
              <a:buAutoNum type="arabicPeriod"/>
            </a:pPr>
            <a:r>
              <a:rPr lang="en-US" sz="4400" dirty="0" err="1" smtClean="0"/>
              <a:t>Vragen</a:t>
            </a:r>
            <a:r>
              <a:rPr lang="en-US" sz="4400" dirty="0" smtClean="0"/>
              <a:t> </a:t>
            </a:r>
            <a:r>
              <a:rPr lang="en-US" sz="4400" dirty="0" err="1" smtClean="0"/>
              <a:t>om</a:t>
            </a:r>
            <a:r>
              <a:rPr lang="en-US" sz="4400" dirty="0" smtClean="0"/>
              <a:t> € </a:t>
            </a:r>
            <a:r>
              <a:rPr lang="en-US" sz="4400" dirty="0" err="1" smtClean="0"/>
              <a:t>aan</a:t>
            </a:r>
            <a:r>
              <a:rPr lang="en-US" sz="4400" dirty="0" smtClean="0"/>
              <a:t> de crowd</a:t>
            </a:r>
          </a:p>
          <a:p>
            <a:pPr marL="1352519" lvl="1" indent="-742950">
              <a:buFont typeface="+mj-lt"/>
              <a:buAutoNum type="arabicPeriod"/>
            </a:pPr>
            <a:endParaRPr lang="en-US" sz="2000" dirty="0" smtClean="0"/>
          </a:p>
          <a:p>
            <a:pPr marL="1352519" lvl="1" indent="-742950">
              <a:buFont typeface="+mj-lt"/>
              <a:buAutoNum type="arabicPeriod"/>
            </a:pPr>
            <a:r>
              <a:rPr lang="en-US" sz="4400" dirty="0" err="1" smtClean="0"/>
              <a:t>Soorten</a:t>
            </a:r>
            <a:r>
              <a:rPr lang="en-US" sz="4400" dirty="0" smtClean="0"/>
              <a:t>:</a:t>
            </a:r>
          </a:p>
          <a:p>
            <a:pPr marL="1352519" lvl="1" indent="-742950">
              <a:buFont typeface="+mj-lt"/>
              <a:buAutoNum type="arabicPeriod"/>
            </a:pPr>
            <a:endParaRPr lang="nl-NL" sz="800" dirty="0" smtClean="0"/>
          </a:p>
          <a:p>
            <a:pPr marL="1885891" lvl="2" indent="-742950">
              <a:buNone/>
            </a:pPr>
            <a:r>
              <a:rPr lang="nl-NL" sz="4000" dirty="0" err="1" smtClean="0"/>
              <a:t>Mét</a:t>
            </a:r>
            <a:r>
              <a:rPr lang="nl-NL" sz="4000" dirty="0" smtClean="0"/>
              <a:t> financiële tegenprestatie (bedrijven)</a:t>
            </a:r>
          </a:p>
          <a:p>
            <a:pPr marL="2285909" lvl="3" indent="-457200">
              <a:buFont typeface="+mj-lt"/>
              <a:buAutoNum type="arabicPeriod"/>
            </a:pPr>
            <a:r>
              <a:rPr lang="nl-NL" sz="2267" dirty="0" smtClean="0"/>
              <a:t> </a:t>
            </a:r>
            <a:r>
              <a:rPr lang="nl-NL" dirty="0" smtClean="0"/>
              <a:t>Lening</a:t>
            </a:r>
          </a:p>
          <a:p>
            <a:pPr marL="2285909" lvl="3" indent="-457200">
              <a:buFont typeface="+mj-lt"/>
              <a:buAutoNum type="arabicPeriod"/>
            </a:pPr>
            <a:r>
              <a:rPr lang="nl-NL" dirty="0" smtClean="0"/>
              <a:t> Aandelen</a:t>
            </a:r>
          </a:p>
          <a:p>
            <a:pPr marL="2285909" lvl="3" indent="-457200">
              <a:buFont typeface="+mj-lt"/>
              <a:buAutoNum type="arabicPeriod"/>
            </a:pPr>
            <a:endParaRPr lang="nl-NL" dirty="0" smtClean="0"/>
          </a:p>
          <a:p>
            <a:pPr marL="1352519" lvl="1" indent="-742950">
              <a:buNone/>
            </a:pPr>
            <a:r>
              <a:rPr lang="nl-NL" sz="4400" dirty="0" smtClean="0"/>
              <a:t>	</a:t>
            </a:r>
            <a:r>
              <a:rPr lang="nl-NL" sz="4000" dirty="0" smtClean="0"/>
              <a:t>Zonder financiële tegenprestatie (</a:t>
            </a:r>
            <a:r>
              <a:rPr lang="nl-NL" sz="4000" dirty="0" err="1" smtClean="0"/>
              <a:t>ngo’s</a:t>
            </a:r>
            <a:r>
              <a:rPr lang="nl-NL" sz="4000" dirty="0" smtClean="0"/>
              <a:t>)</a:t>
            </a:r>
          </a:p>
          <a:p>
            <a:pPr lvl="3">
              <a:buFont typeface="+mj-lt"/>
              <a:buAutoNum type="arabicPeriod"/>
            </a:pPr>
            <a:r>
              <a:rPr lang="nl-NL" dirty="0" smtClean="0"/>
              <a:t> Donatie (</a:t>
            </a:r>
            <a:r>
              <a:rPr lang="nl-NL" dirty="0" err="1" smtClean="0"/>
              <a:t>charity</a:t>
            </a:r>
            <a:r>
              <a:rPr lang="nl-NL" dirty="0" smtClean="0"/>
              <a:t>) </a:t>
            </a:r>
          </a:p>
          <a:p>
            <a:pPr lvl="3">
              <a:buFont typeface="+mj-lt"/>
              <a:buAutoNum type="arabicPeriod"/>
            </a:pPr>
            <a:r>
              <a:rPr lang="nl-NL" dirty="0" smtClean="0"/>
              <a:t> Prestatie (sport)</a:t>
            </a:r>
          </a:p>
        </p:txBody>
      </p:sp>
      <p:pic>
        <p:nvPicPr>
          <p:cNvPr id="4" name="Afbeelding 3" descr="vea_logo 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2696" y="7452320"/>
            <a:ext cx="143859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3744" y="539552"/>
            <a:ext cx="9433048" cy="1107996"/>
          </a:xfrm>
        </p:spPr>
        <p:txBody>
          <a:bodyPr/>
          <a:lstStyle/>
          <a:p>
            <a:r>
              <a:rPr lang="nl-NL" sz="6600" dirty="0" smtClean="0">
                <a:solidFill>
                  <a:srgbClr val="FF0000"/>
                </a:solidFill>
              </a:rPr>
              <a:t>Wat kun je </a:t>
            </a:r>
            <a:r>
              <a:rPr lang="nl-NL" sz="6600" dirty="0" err="1" smtClean="0">
                <a:solidFill>
                  <a:srgbClr val="FF0000"/>
                </a:solidFill>
              </a:rPr>
              <a:t>crowdfunden</a:t>
            </a:r>
            <a:r>
              <a:rPr lang="nl-NL" sz="6600" dirty="0" smtClean="0">
                <a:solidFill>
                  <a:srgbClr val="FF0000"/>
                </a:solidFill>
              </a:rPr>
              <a:t>?</a:t>
            </a:r>
            <a:endParaRPr lang="nl-NL" sz="6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216" y="1979712"/>
            <a:ext cx="14630400" cy="5832648"/>
          </a:xfrm>
        </p:spPr>
        <p:txBody>
          <a:bodyPr/>
          <a:lstStyle/>
          <a:p>
            <a:r>
              <a:rPr lang="nl-NL" sz="4400" dirty="0" smtClean="0"/>
              <a:t>1) een ‘eigen’ financieringsbehoefte van de vereniging (actief)</a:t>
            </a:r>
          </a:p>
          <a:p>
            <a:r>
              <a:rPr lang="nl-NL" sz="4400" dirty="0" smtClean="0"/>
              <a:t>										</a:t>
            </a:r>
          </a:p>
          <a:p>
            <a:endParaRPr lang="nl-NL" sz="4400" dirty="0" smtClean="0"/>
          </a:p>
          <a:p>
            <a:endParaRPr lang="nl-NL" sz="4400" dirty="0" smtClean="0"/>
          </a:p>
          <a:p>
            <a:r>
              <a:rPr lang="nl-NL" sz="4400" dirty="0" smtClean="0"/>
              <a:t>2) vraag vanuit leden of extern vanuit goede doelen (passief)</a:t>
            </a:r>
          </a:p>
          <a:p>
            <a:r>
              <a:rPr lang="nl-NL" sz="4400" dirty="0" smtClean="0"/>
              <a:t>														</a:t>
            </a:r>
            <a:endParaRPr lang="nl-NL" sz="4400" dirty="0"/>
          </a:p>
        </p:txBody>
      </p:sp>
      <p:pic>
        <p:nvPicPr>
          <p:cNvPr id="4" name="Afbeelding 3" descr="Autodesk teke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312" y="2843808"/>
            <a:ext cx="2055319" cy="1440000"/>
          </a:xfrm>
          <a:prstGeom prst="rect">
            <a:avLst/>
          </a:prstGeom>
        </p:spPr>
      </p:pic>
      <p:pic>
        <p:nvPicPr>
          <p:cNvPr id="5" name="Afbeelding 4" descr="bar-29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784" y="2843808"/>
            <a:ext cx="2032258" cy="1440000"/>
          </a:xfrm>
          <a:prstGeom prst="rect">
            <a:avLst/>
          </a:prstGeom>
        </p:spPr>
      </p:pic>
      <p:pic>
        <p:nvPicPr>
          <p:cNvPr id="6" name="Afbeelding 5" descr="2017-03-25  Indeling Hennipgaar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8200" y="2771800"/>
            <a:ext cx="2476552" cy="1440000"/>
          </a:xfrm>
          <a:prstGeom prst="rect">
            <a:avLst/>
          </a:prstGeom>
        </p:spPr>
      </p:pic>
      <p:pic>
        <p:nvPicPr>
          <p:cNvPr id="7" name="Afbeelding 6" descr="alzheimer logo ligg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2096" y="6156176"/>
            <a:ext cx="2880000" cy="1440000"/>
          </a:xfrm>
          <a:prstGeom prst="rect">
            <a:avLst/>
          </a:prstGeom>
        </p:spPr>
      </p:pic>
      <p:pic>
        <p:nvPicPr>
          <p:cNvPr id="8" name="Afbeelding 7" descr="Kika-logo 162x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76472" y="6084168"/>
            <a:ext cx="2082857" cy="1440000"/>
          </a:xfrm>
          <a:prstGeom prst="rect">
            <a:avLst/>
          </a:prstGeom>
        </p:spPr>
      </p:pic>
      <p:pic>
        <p:nvPicPr>
          <p:cNvPr id="10" name="Afbeelding 9" descr="logo-kw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1296" y="6012160"/>
            <a:ext cx="3927782" cy="1440000"/>
          </a:xfrm>
          <a:prstGeom prst="rect">
            <a:avLst/>
          </a:prstGeom>
        </p:spPr>
      </p:pic>
      <p:pic>
        <p:nvPicPr>
          <p:cNvPr id="12" name="Afbeelding 11" descr="vea_logo transpara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  <p:pic>
        <p:nvPicPr>
          <p:cNvPr id="13" name="Afbeelding 12" descr="kibo-logo-230-transpara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5792" y="6084168"/>
            <a:ext cx="194823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7680" y="395536"/>
            <a:ext cx="10060053" cy="1152128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Voorbeelden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uit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andere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sporten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19287" y="2216451"/>
            <a:ext cx="13588445" cy="61616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400" b="1" dirty="0" err="1" smtClean="0"/>
              <a:t>Renovatie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accomodatie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handbalclub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/>
              <a:t>Alpe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d’HuZes</a:t>
            </a:r>
            <a:r>
              <a:rPr lang="en-US" sz="4400" b="1" dirty="0" smtClean="0"/>
              <a:t> , </a:t>
            </a:r>
            <a:r>
              <a:rPr lang="en-US" sz="4400" b="1" dirty="0" err="1" smtClean="0"/>
              <a:t>Roparun</a:t>
            </a:r>
            <a:r>
              <a:rPr lang="en-US" sz="4400" b="1" dirty="0" smtClean="0"/>
              <a:t>, ALS City Swim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Rotterdam Marathon  &amp;  </a:t>
            </a:r>
            <a:r>
              <a:rPr lang="en-US" sz="4400" b="1" dirty="0" err="1" smtClean="0"/>
              <a:t>Nijmeegse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Vierdaagse</a:t>
            </a:r>
            <a:r>
              <a:rPr lang="en-US" sz="44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Beide</a:t>
            </a:r>
            <a:r>
              <a:rPr lang="en-US" sz="2800" dirty="0" smtClean="0"/>
              <a:t> “</a:t>
            </a:r>
            <a:r>
              <a:rPr lang="en-US" sz="2800" dirty="0" err="1" smtClean="0"/>
              <a:t>gewoon</a:t>
            </a:r>
            <a:r>
              <a:rPr lang="en-US" sz="2800" dirty="0" smtClean="0"/>
              <a:t>” </a:t>
            </a:r>
            <a:r>
              <a:rPr lang="en-US" sz="2800" dirty="0" err="1" smtClean="0"/>
              <a:t>prestatie</a:t>
            </a:r>
            <a:r>
              <a:rPr lang="en-US" sz="2800" dirty="0" smtClean="0"/>
              <a:t> </a:t>
            </a:r>
            <a:r>
              <a:rPr lang="en-US" sz="2800" dirty="0" err="1" smtClean="0"/>
              <a:t>evenement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Beide</a:t>
            </a:r>
            <a:r>
              <a:rPr lang="en-US" sz="2800" dirty="0" smtClean="0"/>
              <a:t>  40.000+ </a:t>
            </a:r>
            <a:r>
              <a:rPr lang="en-US" sz="2800" dirty="0" err="1" smtClean="0"/>
              <a:t>deelnemers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Beide</a:t>
            </a:r>
            <a:r>
              <a:rPr lang="en-US" sz="2800" dirty="0" smtClean="0"/>
              <a:t> </a:t>
            </a:r>
            <a:r>
              <a:rPr lang="en-US" sz="2800" dirty="0" err="1" smtClean="0"/>
              <a:t>hechten</a:t>
            </a:r>
            <a:r>
              <a:rPr lang="en-US" sz="2800" dirty="0" smtClean="0"/>
              <a:t> </a:t>
            </a:r>
            <a:r>
              <a:rPr lang="en-US" sz="2800" dirty="0" err="1" smtClean="0"/>
              <a:t>belang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maatschappelijke</a:t>
            </a:r>
            <a:r>
              <a:rPr lang="en-US" sz="2800" dirty="0" smtClean="0"/>
              <a:t> impact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RM</a:t>
            </a:r>
            <a:r>
              <a:rPr lang="en-US" sz="2800" dirty="0" smtClean="0"/>
              <a:t>: 1 </a:t>
            </a:r>
            <a:r>
              <a:rPr lang="en-US" sz="2800" dirty="0" err="1" smtClean="0"/>
              <a:t>goed</a:t>
            </a:r>
            <a:r>
              <a:rPr lang="en-US" sz="2800" dirty="0" smtClean="0"/>
              <a:t> </a:t>
            </a:r>
            <a:r>
              <a:rPr lang="en-US" sz="2800" dirty="0" err="1" smtClean="0"/>
              <a:t>doel</a:t>
            </a:r>
            <a:r>
              <a:rPr lang="en-US" sz="2800" dirty="0" smtClean="0"/>
              <a:t> (</a:t>
            </a:r>
            <a:r>
              <a:rPr lang="en-US" sz="2800" dirty="0" err="1" smtClean="0"/>
              <a:t>Jeugdsportfonds</a:t>
            </a:r>
            <a:r>
              <a:rPr lang="en-US" sz="2800" dirty="0" smtClean="0"/>
              <a:t>)  </a:t>
            </a:r>
            <a:r>
              <a:rPr lang="en-US" sz="2800" dirty="0" err="1" smtClean="0"/>
              <a:t>vs</a:t>
            </a:r>
            <a:r>
              <a:rPr lang="en-US" sz="2800" dirty="0" smtClean="0"/>
              <a:t>  </a:t>
            </a:r>
            <a:r>
              <a:rPr lang="en-US" sz="2800" b="1" dirty="0" smtClean="0"/>
              <a:t>4D</a:t>
            </a:r>
            <a:r>
              <a:rPr lang="en-US" sz="2800" dirty="0" smtClean="0"/>
              <a:t>: </a:t>
            </a:r>
            <a:r>
              <a:rPr lang="en-US" sz="2800" dirty="0" err="1" smtClean="0"/>
              <a:t>vrije</a:t>
            </a:r>
            <a:r>
              <a:rPr lang="en-US" sz="2800" dirty="0" smtClean="0"/>
              <a:t> </a:t>
            </a:r>
            <a:r>
              <a:rPr lang="en-US" sz="2800" dirty="0" err="1" smtClean="0"/>
              <a:t>keuze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</a:t>
            </a:r>
            <a:r>
              <a:rPr lang="en-US" sz="2800" dirty="0" err="1" smtClean="0"/>
              <a:t>doel</a:t>
            </a:r>
            <a:r>
              <a:rPr lang="en-US" sz="2800" dirty="0" smtClean="0"/>
              <a:t> door </a:t>
            </a:r>
            <a:r>
              <a:rPr lang="en-US" sz="2800" dirty="0" err="1" smtClean="0"/>
              <a:t>sporter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Crowdfunding</a:t>
            </a:r>
            <a:r>
              <a:rPr lang="en-US" sz="2800" dirty="0" smtClean="0"/>
              <a:t> </a:t>
            </a:r>
            <a:r>
              <a:rPr lang="en-US" sz="2800" dirty="0" err="1" smtClean="0"/>
              <a:t>opbrengst</a:t>
            </a:r>
            <a:r>
              <a:rPr lang="en-US" sz="2800" dirty="0" smtClean="0"/>
              <a:t> 2017: </a:t>
            </a:r>
            <a:r>
              <a:rPr lang="en-US" sz="2800" b="1" dirty="0" smtClean="0"/>
              <a:t> € 18.000</a:t>
            </a:r>
            <a:r>
              <a:rPr lang="en-US" sz="2800" dirty="0" smtClean="0"/>
              <a:t>  </a:t>
            </a:r>
            <a:r>
              <a:rPr lang="en-US" sz="2800" dirty="0" err="1" smtClean="0"/>
              <a:t>vs</a:t>
            </a:r>
            <a:r>
              <a:rPr lang="en-US" sz="2800" dirty="0" smtClean="0"/>
              <a:t>   </a:t>
            </a:r>
            <a:r>
              <a:rPr lang="en-US" sz="2800" b="1" dirty="0" smtClean="0"/>
              <a:t>€ 506.000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6" name="Afbeelding 5" descr="vea_logo 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9728" y="395536"/>
            <a:ext cx="9772021" cy="923330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FF5050"/>
                </a:solidFill>
              </a:rPr>
              <a:t>Waarom</a:t>
            </a:r>
            <a:r>
              <a:rPr lang="en-US" sz="5400" dirty="0" smtClean="0">
                <a:solidFill>
                  <a:srgbClr val="FF5050"/>
                </a:solidFill>
              </a:rPr>
              <a:t>  </a:t>
            </a:r>
            <a:r>
              <a:rPr lang="en-US" sz="5400" dirty="0" err="1" smtClean="0">
                <a:solidFill>
                  <a:srgbClr val="FF5050"/>
                </a:solidFill>
              </a:rPr>
              <a:t>crowdfunden</a:t>
            </a:r>
            <a:r>
              <a:rPr lang="en-US" sz="5400" dirty="0" smtClean="0">
                <a:solidFill>
                  <a:srgbClr val="FF5050"/>
                </a:solidFill>
              </a:rPr>
              <a:t>?</a:t>
            </a:r>
            <a:endParaRPr lang="nl-NL" sz="5400" dirty="0">
              <a:solidFill>
                <a:srgbClr val="FF5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1835697"/>
            <a:ext cx="13559184" cy="6777176"/>
          </a:xfrm>
        </p:spPr>
        <p:txBody>
          <a:bodyPr/>
          <a:lstStyle/>
          <a:p>
            <a:pPr>
              <a:buAutoNum type="arabicParenR"/>
            </a:pPr>
            <a:r>
              <a:rPr lang="en-US" sz="4400" b="1" dirty="0" smtClean="0"/>
              <a:t> </a:t>
            </a:r>
            <a:r>
              <a:rPr lang="en-US" sz="4400" b="1" dirty="0" err="1" smtClean="0"/>
              <a:t>Er</a:t>
            </a:r>
            <a:r>
              <a:rPr lang="en-US" sz="4400" b="1" dirty="0" smtClean="0"/>
              <a:t> is </a:t>
            </a:r>
            <a:r>
              <a:rPr lang="en-US" sz="4400" b="1" dirty="0" err="1" smtClean="0"/>
              <a:t>een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behoefte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iets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realiseren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geen</a:t>
            </a:r>
            <a:r>
              <a:rPr lang="en-US" sz="4400" b="1" dirty="0" smtClean="0"/>
              <a:t> geld</a:t>
            </a:r>
          </a:p>
          <a:p>
            <a:r>
              <a:rPr lang="en-US" sz="1600" b="1" dirty="0" smtClean="0"/>
              <a:t> </a:t>
            </a:r>
          </a:p>
          <a:p>
            <a:r>
              <a:rPr lang="en-US" sz="4400" b="1" dirty="0" smtClean="0"/>
              <a:t>2) </a:t>
            </a:r>
            <a:r>
              <a:rPr lang="en-US" sz="4400" b="1" dirty="0" err="1" smtClean="0"/>
              <a:t>Omdat</a:t>
            </a:r>
            <a:r>
              <a:rPr lang="en-US" sz="4400" b="1" dirty="0" smtClean="0"/>
              <a:t> het </a:t>
            </a:r>
            <a:r>
              <a:rPr lang="en-US" sz="4400" b="1" dirty="0" err="1" smtClean="0"/>
              <a:t>meer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oplevert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alleen</a:t>
            </a:r>
            <a:r>
              <a:rPr lang="en-US" sz="4400" b="1" dirty="0" smtClean="0"/>
              <a:t> geld!</a:t>
            </a:r>
          </a:p>
          <a:p>
            <a:pPr lvl="1">
              <a:buAutoNum type="arabicParenR"/>
            </a:pPr>
            <a:r>
              <a:rPr lang="en-US" sz="2800" dirty="0" err="1" smtClean="0"/>
              <a:t>Ondelinge</a:t>
            </a:r>
            <a:r>
              <a:rPr lang="en-US" sz="2800" dirty="0" smtClean="0"/>
              <a:t> </a:t>
            </a:r>
            <a:r>
              <a:rPr lang="en-US" sz="2800" dirty="0" err="1" smtClean="0"/>
              <a:t>betrokkenheid</a:t>
            </a:r>
            <a:endParaRPr lang="en-US" sz="2800" dirty="0" smtClean="0"/>
          </a:p>
          <a:p>
            <a:pPr lvl="1">
              <a:buAutoNum type="arabicParenR"/>
            </a:pPr>
            <a:r>
              <a:rPr lang="en-US" sz="2800" dirty="0" smtClean="0"/>
              <a:t> </a:t>
            </a:r>
            <a:r>
              <a:rPr lang="en-US" sz="2800" dirty="0" err="1" smtClean="0"/>
              <a:t>Publiciteit</a:t>
            </a:r>
            <a:endParaRPr lang="en-US" sz="2800" dirty="0" smtClean="0"/>
          </a:p>
          <a:p>
            <a:pPr lvl="1">
              <a:buFontTx/>
              <a:buAutoNum type="arabicParenR"/>
            </a:pPr>
            <a:r>
              <a:rPr lang="en-US" sz="3200" dirty="0" smtClean="0"/>
              <a:t> </a:t>
            </a:r>
            <a:r>
              <a:rPr lang="en-US" sz="2800" dirty="0" err="1" smtClean="0"/>
              <a:t>Maatschappelijke</a:t>
            </a:r>
            <a:r>
              <a:rPr lang="en-US" sz="2800" dirty="0" smtClean="0"/>
              <a:t> impact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sz="4400" b="1" dirty="0" smtClean="0"/>
              <a:t>3) </a:t>
            </a:r>
            <a:r>
              <a:rPr lang="en-US" sz="4400" b="1" dirty="0" err="1" smtClean="0"/>
              <a:t>Omdat</a:t>
            </a:r>
            <a:r>
              <a:rPr lang="en-US" sz="4400" b="1" dirty="0" smtClean="0"/>
              <a:t> het </a:t>
            </a:r>
            <a:r>
              <a:rPr lang="en-US" sz="4400" b="1" dirty="0" err="1" smtClean="0"/>
              <a:t>leuk</a:t>
            </a:r>
            <a:r>
              <a:rPr lang="en-US" sz="4400" b="1" dirty="0" smtClean="0"/>
              <a:t> is!</a:t>
            </a:r>
          </a:p>
          <a:p>
            <a:pPr lvl="1">
              <a:buAutoNum type="arabicParenR"/>
            </a:pPr>
            <a:r>
              <a:rPr lang="en-US" sz="2800" dirty="0" smtClean="0"/>
              <a:t> 66% </a:t>
            </a:r>
            <a:r>
              <a:rPr lang="en-US" sz="2800" dirty="0" err="1" smtClean="0"/>
              <a:t>zegt</a:t>
            </a:r>
            <a:r>
              <a:rPr lang="en-US" sz="2800" dirty="0" smtClean="0"/>
              <a:t> “het </a:t>
            </a:r>
            <a:r>
              <a:rPr lang="en-US" sz="2800" dirty="0" err="1" smtClean="0"/>
              <a:t>voegt</a:t>
            </a:r>
            <a:r>
              <a:rPr lang="en-US" sz="2800" dirty="0" smtClean="0"/>
              <a:t> </a:t>
            </a:r>
            <a:r>
              <a:rPr lang="en-US" sz="2800" dirty="0" err="1" smtClean="0"/>
              <a:t>iets</a:t>
            </a:r>
            <a:r>
              <a:rPr lang="en-US" sz="2800" dirty="0" smtClean="0"/>
              <a:t> toe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mijn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prestatie</a:t>
            </a:r>
            <a:r>
              <a:rPr lang="en-US" sz="2800" dirty="0" smtClean="0"/>
              <a:t>”</a:t>
            </a:r>
          </a:p>
          <a:p>
            <a:pPr lvl="1">
              <a:buAutoNum type="arabicParenR"/>
            </a:pPr>
            <a:r>
              <a:rPr lang="en-US" sz="2800" dirty="0" smtClean="0"/>
              <a:t> </a:t>
            </a:r>
            <a:r>
              <a:rPr lang="en-US" sz="2800" dirty="0" err="1" smtClean="0"/>
              <a:t>Zingeving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saamhorigheid</a:t>
            </a:r>
            <a:endParaRPr lang="en-US" sz="2800" dirty="0" smtClean="0"/>
          </a:p>
          <a:p>
            <a:pPr lvl="1">
              <a:buAutoNum type="arabicParenR"/>
            </a:pPr>
            <a:r>
              <a:rPr lang="en-US" sz="2800" dirty="0" smtClean="0"/>
              <a:t> Het is </a:t>
            </a:r>
            <a:r>
              <a:rPr lang="en-US" sz="2800" dirty="0" err="1" smtClean="0"/>
              <a:t>leuk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delen</a:t>
            </a:r>
            <a:endParaRPr lang="en-US" sz="2800" dirty="0" smtClean="0"/>
          </a:p>
          <a:p>
            <a:pPr lvl="1">
              <a:buAutoNum type="arabicParenR"/>
            </a:pPr>
            <a:endParaRPr lang="nl-NL" dirty="0"/>
          </a:p>
        </p:txBody>
      </p:sp>
      <p:pic>
        <p:nvPicPr>
          <p:cNvPr id="4" name="Afbeelding 3" descr="vea_logo 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83784" y="323528"/>
            <a:ext cx="9195957" cy="1107996"/>
          </a:xfrm>
        </p:spPr>
        <p:txBody>
          <a:bodyPr/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Succesfactoren</a:t>
            </a:r>
            <a:endParaRPr lang="nl-NL" sz="6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7320" y="1763688"/>
            <a:ext cx="13228405" cy="653101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4400" b="1" dirty="0" err="1" smtClean="0"/>
              <a:t>Concreet</a:t>
            </a:r>
            <a:r>
              <a:rPr lang="en-US" sz="4400" b="1" dirty="0" smtClean="0"/>
              <a:t> project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Realistische</a:t>
            </a:r>
            <a:r>
              <a:rPr lang="en-US" sz="2800" dirty="0" smtClean="0"/>
              <a:t> </a:t>
            </a:r>
            <a:r>
              <a:rPr lang="en-US" sz="2800" dirty="0" err="1" smtClean="0"/>
              <a:t>doelstelling</a:t>
            </a:r>
            <a:endParaRPr lang="en-US" sz="2800" dirty="0" smtClean="0"/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Zekere</a:t>
            </a:r>
            <a:r>
              <a:rPr lang="en-US" sz="2800" dirty="0" smtClean="0"/>
              <a:t> </a:t>
            </a:r>
            <a:r>
              <a:rPr lang="en-US" sz="2800" dirty="0" err="1" smtClean="0"/>
              <a:t>urgentie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4400" b="1" dirty="0" smtClean="0"/>
              <a:t> Gun factor </a:t>
            </a:r>
            <a:r>
              <a:rPr lang="en-US" sz="4400" b="1" dirty="0" err="1" smtClean="0"/>
              <a:t>creëren</a:t>
            </a:r>
            <a:endParaRPr lang="en-US" sz="4400" b="1" dirty="0" smtClean="0"/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Afstemmen</a:t>
            </a:r>
            <a:r>
              <a:rPr lang="en-US" sz="2800" dirty="0" smtClean="0"/>
              <a:t> </a:t>
            </a:r>
            <a:r>
              <a:rPr lang="en-US" sz="2800" dirty="0" err="1" smtClean="0"/>
              <a:t>actie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doelgroep</a:t>
            </a:r>
            <a:r>
              <a:rPr lang="en-US" sz="2800" dirty="0" smtClean="0"/>
              <a:t> (</a:t>
            </a:r>
            <a:r>
              <a:rPr lang="en-US" sz="2800" dirty="0" err="1" smtClean="0"/>
              <a:t>leuk</a:t>
            </a:r>
            <a:r>
              <a:rPr lang="en-US" sz="2800" dirty="0" smtClean="0"/>
              <a:t>, </a:t>
            </a:r>
            <a:r>
              <a:rPr lang="en-US" sz="2800" dirty="0" err="1" smtClean="0"/>
              <a:t>uitnodigend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spannend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)</a:t>
            </a:r>
          </a:p>
          <a:p>
            <a:pPr lvl="1">
              <a:buFont typeface="+mj-lt"/>
              <a:buAutoNum type="arabicPeriod"/>
            </a:pPr>
            <a:r>
              <a:rPr lang="en-US" sz="2800" dirty="0" err="1" smtClean="0"/>
              <a:t>motivatie</a:t>
            </a:r>
            <a:r>
              <a:rPr lang="en-US" sz="2800" dirty="0" smtClean="0"/>
              <a:t> </a:t>
            </a:r>
            <a:r>
              <a:rPr lang="en-US" sz="2800" dirty="0" err="1" smtClean="0"/>
              <a:t>actievoerders</a:t>
            </a:r>
            <a:r>
              <a:rPr lang="en-US" sz="2800" dirty="0" smtClean="0"/>
              <a:t> &amp; sponsors (what’s in it for me?)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Samen</a:t>
            </a:r>
            <a:r>
              <a:rPr lang="en-US" sz="2800" dirty="0" smtClean="0"/>
              <a:t> </a:t>
            </a:r>
            <a:r>
              <a:rPr lang="en-US" sz="2800" dirty="0" err="1" smtClean="0"/>
              <a:t>doen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en-US" sz="4400" b="1" dirty="0" err="1" smtClean="0"/>
              <a:t>Goede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organisatie</a:t>
            </a:r>
            <a:endParaRPr lang="en-US" sz="4400" b="1" dirty="0" smtClean="0"/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Heldere</a:t>
            </a:r>
            <a:r>
              <a:rPr lang="en-US" sz="2800" dirty="0" smtClean="0"/>
              <a:t> </a:t>
            </a:r>
            <a:r>
              <a:rPr lang="en-US" sz="2800" dirty="0" err="1" smtClean="0"/>
              <a:t>campagne</a:t>
            </a:r>
            <a:r>
              <a:rPr lang="en-US" sz="2800" dirty="0" smtClean="0"/>
              <a:t> 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Goede</a:t>
            </a:r>
            <a:r>
              <a:rPr lang="en-US" sz="2800" dirty="0" smtClean="0"/>
              <a:t> </a:t>
            </a:r>
            <a:r>
              <a:rPr lang="en-US" sz="2800" dirty="0" err="1" smtClean="0"/>
              <a:t>actiesite</a:t>
            </a:r>
            <a:endParaRPr lang="en-US" sz="2800" dirty="0" smtClean="0"/>
          </a:p>
          <a:p>
            <a:pPr lvl="1">
              <a:buFont typeface="+mj-lt"/>
              <a:buAutoNum type="arabicPeriod"/>
            </a:pPr>
            <a:r>
              <a:rPr lang="en-US" sz="2800" dirty="0" err="1" smtClean="0"/>
              <a:t>Transparante</a:t>
            </a:r>
            <a:r>
              <a:rPr lang="en-US" sz="2800" dirty="0" smtClean="0"/>
              <a:t> </a:t>
            </a:r>
            <a:r>
              <a:rPr lang="en-US" sz="2800" dirty="0" err="1" smtClean="0"/>
              <a:t>processen</a:t>
            </a:r>
            <a:endParaRPr lang="en-US" sz="2800" dirty="0" smtClean="0"/>
          </a:p>
        </p:txBody>
      </p:sp>
      <p:pic>
        <p:nvPicPr>
          <p:cNvPr id="4" name="Afbeelding 3" descr="vea_logo 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3904" y="395536"/>
            <a:ext cx="3816424" cy="923330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Samengevat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 descr="vooreenanderLP2016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416" y="1403648"/>
            <a:ext cx="11161240" cy="7200000"/>
          </a:xfrm>
        </p:spPr>
      </p:pic>
      <p:pic>
        <p:nvPicPr>
          <p:cNvPr id="5" name="Afbeelding 4" descr="vea_logo transpa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4704" y="7452320"/>
            <a:ext cx="143859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rb nieuw 43">
  <a:themeElements>
    <a:clrScheme name="knrb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nrb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knrb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nrb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nrb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nrb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nrb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nrb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nrb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nrb_pp_ontwerpsjabloon Aegon 43" id="{50A632B3-D45D-4E00-9BE6-6B99E8447DA7}" vid="{680A974A-7627-4601-8034-D067365CE0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knrb_pp_ontwerpsjabloon Aegon 43</Template>
  <TotalTime>1185</TotalTime>
  <Words>328</Words>
  <Application>Microsoft Office PowerPoint</Application>
  <PresentationFormat>Aangepast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knrb nieuw 43</vt:lpstr>
      <vt:lpstr>RoeienVooreenAnder.nl</vt:lpstr>
      <vt:lpstr> </vt:lpstr>
      <vt:lpstr>Het leven is vol met keuzes</vt:lpstr>
      <vt:lpstr>Wat is Crowdfunding?</vt:lpstr>
      <vt:lpstr>Wat kun je crowdfunden?</vt:lpstr>
      <vt:lpstr>Voorbeelden uit andere sporten</vt:lpstr>
      <vt:lpstr>Waarom  crowdfunden?</vt:lpstr>
      <vt:lpstr>Succesfactoren</vt:lpstr>
      <vt:lpstr>Samengevat</vt:lpstr>
      <vt:lpstr>2 mogelijkheden van VeA</vt:lpstr>
      <vt:lpstr>Vierhuysen 39 1111 SB Diemen tel. 020-7893350 / 06-53 850282 e-mail: info@vooreenander.nl </vt:lpstr>
    </vt:vector>
  </TitlesOfParts>
  <Company>KNRB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Anneluut Eerkens</dc:creator>
  <cp:lastModifiedBy>Margriet Zietse</cp:lastModifiedBy>
  <cp:revision>103</cp:revision>
  <dcterms:created xsi:type="dcterms:W3CDTF">2015-04-15T10:42:31Z</dcterms:created>
  <dcterms:modified xsi:type="dcterms:W3CDTF">2018-01-25T10:27:10Z</dcterms:modified>
</cp:coreProperties>
</file>